
<file path=[Content_Types].xml><?xml version="1.0" encoding="utf-8"?>
<Types xmlns="http://schemas.openxmlformats.org/package/2006/content-types">
  <Default Extension="jpeg" ContentType="image/jpeg"/>
  <Default Extension="jpeg&amp;ehk=plCmCpW3gMuqRtX" ContentType="image/jpeg"/>
  <Default Extension="jpg" ContentType="image/jpeg"/>
  <Default Extension="jpg&amp;ehk=LkuxvJq7X3o8cvDDNns57A&amp;r=0&amp;pid=OfficeInsert" ContentType="image/jpeg"/>
  <Default Extension="jpg&amp;ehk=mREvQ759vNpDibsW" ContentType="image/jpeg"/>
  <Default Extension="jpg&amp;ehk=mt" ContentType="image/jpeg"/>
  <Default Extension="jpg&amp;ehk=mTn5ajCBJlLe53u7lYuy0A&amp;r=0&amp;pid=OfficeInsert" ContentType="image/jpeg"/>
  <Default Extension="jpg&amp;ehk=NnLmPFzhLWVVolXidgHKFw&amp;r=0&amp;pid=OfficeInsert" ContentType="image/jpeg"/>
  <Default Extension="jpg&amp;ehk=o6D2BR2sWUdNQ87R7XmMTA&amp;r=0&amp;pid=OfficeInsert" ContentType="image/jpeg"/>
  <Default Extension="jpg&amp;ehk=oMUKxuPKGkDvWpodWPi06A&amp;r=0&amp;pid=OfficeInsert" ContentType="image/jpeg"/>
  <Default Extension="jpg&amp;ehk=r72PnDJ3czG6lRceDasFSg&amp;r=0&amp;pid=OfficeInsert" ContentType="image/jpeg"/>
  <Default Extension="jpg&amp;ehk=vBfSO" ContentType="image/jpeg"/>
  <Default Extension="jpg&amp;ehk=z7rQm9aTGk"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8"/>
  </p:notesMasterIdLst>
  <p:sldIdLst>
    <p:sldId id="274" r:id="rId2"/>
    <p:sldId id="303" r:id="rId3"/>
    <p:sldId id="302" r:id="rId4"/>
    <p:sldId id="275" r:id="rId5"/>
    <p:sldId id="305" r:id="rId6"/>
    <p:sldId id="300" r:id="rId7"/>
    <p:sldId id="276" r:id="rId8"/>
    <p:sldId id="278" r:id="rId9"/>
    <p:sldId id="301" r:id="rId10"/>
    <p:sldId id="277" r:id="rId11"/>
    <p:sldId id="304" r:id="rId12"/>
    <p:sldId id="279" r:id="rId13"/>
    <p:sldId id="280" r:id="rId14"/>
    <p:sldId id="283" r:id="rId15"/>
    <p:sldId id="284" r:id="rId16"/>
    <p:sldId id="281" r:id="rId17"/>
    <p:sldId id="282" r:id="rId18"/>
    <p:sldId id="256" r:id="rId19"/>
    <p:sldId id="257" r:id="rId20"/>
    <p:sldId id="258" r:id="rId21"/>
    <p:sldId id="259" r:id="rId22"/>
    <p:sldId id="260" r:id="rId23"/>
    <p:sldId id="261" r:id="rId24"/>
    <p:sldId id="262" r:id="rId25"/>
    <p:sldId id="263" r:id="rId26"/>
    <p:sldId id="265" r:id="rId27"/>
    <p:sldId id="267" r:id="rId28"/>
    <p:sldId id="266" r:id="rId29"/>
    <p:sldId id="268" r:id="rId30"/>
    <p:sldId id="290" r:id="rId31"/>
    <p:sldId id="292" r:id="rId32"/>
    <p:sldId id="291" r:id="rId33"/>
    <p:sldId id="285" r:id="rId34"/>
    <p:sldId id="288" r:id="rId35"/>
    <p:sldId id="289" r:id="rId36"/>
    <p:sldId id="293" r:id="rId37"/>
    <p:sldId id="295" r:id="rId38"/>
    <p:sldId id="286" r:id="rId39"/>
    <p:sldId id="287" r:id="rId40"/>
    <p:sldId id="296" r:id="rId41"/>
    <p:sldId id="297" r:id="rId42"/>
    <p:sldId id="298" r:id="rId43"/>
    <p:sldId id="299" r:id="rId44"/>
    <p:sldId id="269" r:id="rId45"/>
    <p:sldId id="273" r:id="rId46"/>
    <p:sldId id="264"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65889" autoAdjust="0"/>
  </p:normalViewPr>
  <p:slideViewPr>
    <p:cSldViewPr snapToGrid="0">
      <p:cViewPr varScale="1">
        <p:scale>
          <a:sx n="56" d="100"/>
          <a:sy n="56" d="100"/>
        </p:scale>
        <p:origin x="16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8197C-FA71-42D9-823D-3D3719A2611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F2F78126-A6C1-4ADC-9061-EFE7CDA39BC6}">
      <dgm:prSet phldrT="[Text]"/>
      <dgm:spPr/>
      <dgm:t>
        <a:bodyPr/>
        <a:lstStyle/>
        <a:p>
          <a:endParaRPr lang="en-US" dirty="0"/>
        </a:p>
      </dgm:t>
    </dgm:pt>
    <dgm:pt modelId="{45908127-26FF-46A3-83FB-52C7CBF8EE4C}" type="parTrans" cxnId="{DBC0E0F2-E5F2-4026-A748-FA5DF291FF7C}">
      <dgm:prSet/>
      <dgm:spPr/>
      <dgm:t>
        <a:bodyPr/>
        <a:lstStyle/>
        <a:p>
          <a:endParaRPr lang="en-US"/>
        </a:p>
      </dgm:t>
    </dgm:pt>
    <dgm:pt modelId="{60F89F7C-7540-46C7-A9FB-B4CE4214A1AE}" type="sibTrans" cxnId="{DBC0E0F2-E5F2-4026-A748-FA5DF291FF7C}">
      <dgm:prSet/>
      <dgm:spPr/>
      <dgm:t>
        <a:bodyPr/>
        <a:lstStyle/>
        <a:p>
          <a:endParaRPr lang="en-US"/>
        </a:p>
      </dgm:t>
    </dgm:pt>
    <dgm:pt modelId="{8821ED00-398A-4E55-B142-AFBAAC4E19FA}">
      <dgm:prSet phldrT="[Text]"/>
      <dgm:spPr/>
      <dgm:t>
        <a:bodyPr/>
        <a:lstStyle/>
        <a:p>
          <a:r>
            <a:rPr lang="en-US" dirty="0"/>
            <a:t> </a:t>
          </a:r>
        </a:p>
      </dgm:t>
    </dgm:pt>
    <dgm:pt modelId="{655B6BA4-AC06-4362-ADBF-D04FAFA1D29B}" type="parTrans" cxnId="{8EC2E5B7-C2F0-4AD7-B213-BF66452C26E7}">
      <dgm:prSet/>
      <dgm:spPr/>
      <dgm:t>
        <a:bodyPr/>
        <a:lstStyle/>
        <a:p>
          <a:endParaRPr lang="en-US"/>
        </a:p>
      </dgm:t>
    </dgm:pt>
    <dgm:pt modelId="{3AE15374-0FC9-4F44-AB27-53C30CD4F818}" type="sibTrans" cxnId="{8EC2E5B7-C2F0-4AD7-B213-BF66452C26E7}">
      <dgm:prSet/>
      <dgm:spPr/>
      <dgm:t>
        <a:bodyPr/>
        <a:lstStyle/>
        <a:p>
          <a:endParaRPr lang="en-US"/>
        </a:p>
      </dgm:t>
    </dgm:pt>
    <dgm:pt modelId="{57CD5171-4993-4AA7-884E-3BECBC128F23}">
      <dgm:prSet phldrT="[Text]"/>
      <dgm:spPr/>
      <dgm:t>
        <a:bodyPr/>
        <a:lstStyle/>
        <a:p>
          <a:endParaRPr lang="en-US" dirty="0"/>
        </a:p>
      </dgm:t>
    </dgm:pt>
    <dgm:pt modelId="{4E24B7DE-613C-4603-82E6-94C5B2950778}" type="parTrans" cxnId="{A89A6FCB-CA5C-4B59-B29F-9FAC49848907}">
      <dgm:prSet/>
      <dgm:spPr/>
      <dgm:t>
        <a:bodyPr/>
        <a:lstStyle/>
        <a:p>
          <a:endParaRPr lang="en-US"/>
        </a:p>
      </dgm:t>
    </dgm:pt>
    <dgm:pt modelId="{FB8923C2-2554-4E21-BB35-E4DBDAECCCF4}" type="sibTrans" cxnId="{A89A6FCB-CA5C-4B59-B29F-9FAC49848907}">
      <dgm:prSet/>
      <dgm:spPr/>
      <dgm:t>
        <a:bodyPr/>
        <a:lstStyle/>
        <a:p>
          <a:endParaRPr lang="en-US"/>
        </a:p>
      </dgm:t>
    </dgm:pt>
    <dgm:pt modelId="{F7ED7B17-9741-4190-B8A8-1196870717AC}">
      <dgm:prSet phldrT="[Text]"/>
      <dgm:spPr/>
      <dgm:t>
        <a:bodyPr/>
        <a:lstStyle/>
        <a:p>
          <a:r>
            <a:rPr lang="en-US" dirty="0"/>
            <a:t> </a:t>
          </a:r>
        </a:p>
      </dgm:t>
    </dgm:pt>
    <dgm:pt modelId="{54DAF511-EBDA-4206-83E6-51A3D2281E40}" type="sibTrans" cxnId="{61E0DA9D-4838-45E1-B2A6-F76E2C9D527C}">
      <dgm:prSet/>
      <dgm:spPr/>
      <dgm:t>
        <a:bodyPr/>
        <a:lstStyle/>
        <a:p>
          <a:endParaRPr lang="en-US"/>
        </a:p>
      </dgm:t>
    </dgm:pt>
    <dgm:pt modelId="{8B982EAB-4F3F-4F12-AAFB-2B984F89FA2E}" type="parTrans" cxnId="{61E0DA9D-4838-45E1-B2A6-F76E2C9D527C}">
      <dgm:prSet/>
      <dgm:spPr/>
      <dgm:t>
        <a:bodyPr/>
        <a:lstStyle/>
        <a:p>
          <a:endParaRPr lang="en-US"/>
        </a:p>
      </dgm:t>
    </dgm:pt>
    <dgm:pt modelId="{AC66AAEA-1B7C-4F98-BAB5-3C8D4312607C}">
      <dgm:prSet phldrT="[Text]"/>
      <dgm:spPr/>
      <dgm:t>
        <a:bodyPr/>
        <a:lstStyle/>
        <a:p>
          <a:r>
            <a:rPr lang="en-US" dirty="0"/>
            <a:t> </a:t>
          </a:r>
        </a:p>
      </dgm:t>
    </dgm:pt>
    <dgm:pt modelId="{3255775B-5F5D-4B71-85ED-9D738D5F5169}" type="sibTrans" cxnId="{B6A1E7CD-BDCC-41D5-AF86-9B1D22ECE850}">
      <dgm:prSet/>
      <dgm:spPr/>
      <dgm:t>
        <a:bodyPr/>
        <a:lstStyle/>
        <a:p>
          <a:endParaRPr lang="en-US"/>
        </a:p>
      </dgm:t>
    </dgm:pt>
    <dgm:pt modelId="{0E85347A-98D7-47BC-9B44-E3AC0BBE6396}" type="parTrans" cxnId="{B6A1E7CD-BDCC-41D5-AF86-9B1D22ECE850}">
      <dgm:prSet/>
      <dgm:spPr/>
      <dgm:t>
        <a:bodyPr/>
        <a:lstStyle/>
        <a:p>
          <a:endParaRPr lang="en-US"/>
        </a:p>
      </dgm:t>
    </dgm:pt>
    <dgm:pt modelId="{1C65885F-D78F-4946-BF62-C3D7AE681153}" type="pres">
      <dgm:prSet presAssocID="{C108197C-FA71-42D9-823D-3D3719A2611E}" presName="Name0" presStyleCnt="0">
        <dgm:presLayoutVars>
          <dgm:chMax/>
          <dgm:chPref/>
          <dgm:dir/>
          <dgm:animLvl val="lvl"/>
        </dgm:presLayoutVars>
      </dgm:prSet>
      <dgm:spPr/>
    </dgm:pt>
    <dgm:pt modelId="{6F3989F8-6470-4378-A2EC-91CA366EBCCD}" type="pres">
      <dgm:prSet presAssocID="{F2F78126-A6C1-4ADC-9061-EFE7CDA39BC6}" presName="composite" presStyleCnt="0"/>
      <dgm:spPr/>
    </dgm:pt>
    <dgm:pt modelId="{C6B122C5-2922-4870-B55B-6D256F260776}" type="pres">
      <dgm:prSet presAssocID="{F2F78126-A6C1-4ADC-9061-EFE7CDA39BC6}" presName="Parent1" presStyleLbl="node1" presStyleIdx="0" presStyleCnt="6">
        <dgm:presLayoutVars>
          <dgm:chMax val="1"/>
          <dgm:chPref val="1"/>
          <dgm:bulletEnabled val="1"/>
        </dgm:presLayoutVars>
      </dgm:prSet>
      <dgm:spPr/>
    </dgm:pt>
    <dgm:pt modelId="{7D498495-EDC4-4B06-A4FF-8133E2D5DB1B}" type="pres">
      <dgm:prSet presAssocID="{F2F78126-A6C1-4ADC-9061-EFE7CDA39BC6}" presName="Childtext1" presStyleLbl="revTx" presStyleIdx="0" presStyleCnt="3">
        <dgm:presLayoutVars>
          <dgm:chMax val="0"/>
          <dgm:chPref val="0"/>
          <dgm:bulletEnabled val="1"/>
        </dgm:presLayoutVars>
      </dgm:prSet>
      <dgm:spPr/>
    </dgm:pt>
    <dgm:pt modelId="{16DFF93C-4BAC-46DE-8565-5258E1332C7D}" type="pres">
      <dgm:prSet presAssocID="{F2F78126-A6C1-4ADC-9061-EFE7CDA39BC6}" presName="BalanceSpacing" presStyleCnt="0"/>
      <dgm:spPr/>
    </dgm:pt>
    <dgm:pt modelId="{B4E0A539-EB67-4BDA-8C6E-0A7A29FB3248}" type="pres">
      <dgm:prSet presAssocID="{F2F78126-A6C1-4ADC-9061-EFE7CDA39BC6}" presName="BalanceSpacing1" presStyleCnt="0"/>
      <dgm:spPr/>
    </dgm:pt>
    <dgm:pt modelId="{530C5A65-932A-47A3-BC11-BFA5EEA1D65C}" type="pres">
      <dgm:prSet presAssocID="{60F89F7C-7540-46C7-A9FB-B4CE4214A1AE}" presName="Accent1Text" presStyleLbl="node1" presStyleIdx="1" presStyleCnt="6" custLinFactX="100000" custLinFactNeighborX="115319" custLinFactNeighborY="1717"/>
      <dgm:spPr/>
    </dgm:pt>
    <dgm:pt modelId="{F14C867A-FA44-4EAD-A34F-4D0E1AEA9886}" type="pres">
      <dgm:prSet presAssocID="{60F89F7C-7540-46C7-A9FB-B4CE4214A1AE}" presName="spaceBetweenRectangles" presStyleCnt="0"/>
      <dgm:spPr/>
    </dgm:pt>
    <dgm:pt modelId="{4B12BBFA-2A42-44D4-82C4-DC93906CF817}" type="pres">
      <dgm:prSet presAssocID="{F7ED7B17-9741-4190-B8A8-1196870717AC}" presName="composite" presStyleCnt="0"/>
      <dgm:spPr/>
    </dgm:pt>
    <dgm:pt modelId="{7EBA070D-AA7A-4733-BAAA-9DB0983B43FA}" type="pres">
      <dgm:prSet presAssocID="{F7ED7B17-9741-4190-B8A8-1196870717AC}" presName="Parent1" presStyleLbl="node1" presStyleIdx="2" presStyleCnt="6">
        <dgm:presLayoutVars>
          <dgm:chMax val="1"/>
          <dgm:chPref val="1"/>
          <dgm:bulletEnabled val="1"/>
        </dgm:presLayoutVars>
      </dgm:prSet>
      <dgm:spPr/>
    </dgm:pt>
    <dgm:pt modelId="{3F9B7AC9-93FE-4A1A-8885-D44261BAE991}" type="pres">
      <dgm:prSet presAssocID="{F7ED7B17-9741-4190-B8A8-1196870717AC}" presName="Childtext1" presStyleLbl="revTx" presStyleIdx="1" presStyleCnt="3">
        <dgm:presLayoutVars>
          <dgm:chMax val="0"/>
          <dgm:chPref val="0"/>
          <dgm:bulletEnabled val="1"/>
        </dgm:presLayoutVars>
      </dgm:prSet>
      <dgm:spPr/>
    </dgm:pt>
    <dgm:pt modelId="{B0265035-88A3-4820-B823-AC34EEDDC764}" type="pres">
      <dgm:prSet presAssocID="{F7ED7B17-9741-4190-B8A8-1196870717AC}" presName="BalanceSpacing" presStyleCnt="0"/>
      <dgm:spPr/>
    </dgm:pt>
    <dgm:pt modelId="{3821C56A-35E2-477A-9C87-22AA05EF2ECD}" type="pres">
      <dgm:prSet presAssocID="{F7ED7B17-9741-4190-B8A8-1196870717AC}" presName="BalanceSpacing1" presStyleCnt="0"/>
      <dgm:spPr/>
    </dgm:pt>
    <dgm:pt modelId="{60C39479-3A25-4AFC-BC98-EAF7E077B2EC}" type="pres">
      <dgm:prSet presAssocID="{54DAF511-EBDA-4206-83E6-51A3D2281E40}" presName="Accent1Text" presStyleLbl="node1" presStyleIdx="3" presStyleCnt="6"/>
      <dgm:spPr/>
    </dgm:pt>
    <dgm:pt modelId="{FCB6DB73-4FD6-4D67-9310-6EDA806D133F}" type="pres">
      <dgm:prSet presAssocID="{54DAF511-EBDA-4206-83E6-51A3D2281E40}" presName="spaceBetweenRectangles" presStyleCnt="0"/>
      <dgm:spPr/>
    </dgm:pt>
    <dgm:pt modelId="{C0667C4A-20C0-4799-A6F0-087903BCBE31}" type="pres">
      <dgm:prSet presAssocID="{AC66AAEA-1B7C-4F98-BAB5-3C8D4312607C}" presName="composite" presStyleCnt="0"/>
      <dgm:spPr/>
    </dgm:pt>
    <dgm:pt modelId="{8B009676-7855-42DF-BA2D-C23CF0C12A96}" type="pres">
      <dgm:prSet presAssocID="{AC66AAEA-1B7C-4F98-BAB5-3C8D4312607C}" presName="Parent1" presStyleLbl="node1" presStyleIdx="4" presStyleCnt="6">
        <dgm:presLayoutVars>
          <dgm:chMax val="1"/>
          <dgm:chPref val="1"/>
          <dgm:bulletEnabled val="1"/>
        </dgm:presLayoutVars>
      </dgm:prSet>
      <dgm:spPr/>
    </dgm:pt>
    <dgm:pt modelId="{430CA36F-0D51-463D-AB89-458BBF11AE36}" type="pres">
      <dgm:prSet presAssocID="{AC66AAEA-1B7C-4F98-BAB5-3C8D4312607C}" presName="Childtext1" presStyleLbl="revTx" presStyleIdx="2" presStyleCnt="3">
        <dgm:presLayoutVars>
          <dgm:chMax val="0"/>
          <dgm:chPref val="0"/>
          <dgm:bulletEnabled val="1"/>
        </dgm:presLayoutVars>
      </dgm:prSet>
      <dgm:spPr/>
    </dgm:pt>
    <dgm:pt modelId="{C9CA9569-96DD-47F4-9977-E3D828052CAA}" type="pres">
      <dgm:prSet presAssocID="{AC66AAEA-1B7C-4F98-BAB5-3C8D4312607C}" presName="BalanceSpacing" presStyleCnt="0"/>
      <dgm:spPr/>
    </dgm:pt>
    <dgm:pt modelId="{96331CEB-9AD7-4CCE-B852-3CBFCE9E2ABB}" type="pres">
      <dgm:prSet presAssocID="{AC66AAEA-1B7C-4F98-BAB5-3C8D4312607C}" presName="BalanceSpacing1" presStyleCnt="0"/>
      <dgm:spPr/>
    </dgm:pt>
    <dgm:pt modelId="{CD19A689-9D7D-41A7-8901-1515A948DB22}" type="pres">
      <dgm:prSet presAssocID="{3255775B-5F5D-4B71-85ED-9D738D5F5169}" presName="Accent1Text" presStyleLbl="node1" presStyleIdx="5" presStyleCnt="6"/>
      <dgm:spPr/>
    </dgm:pt>
  </dgm:ptLst>
  <dgm:cxnLst>
    <dgm:cxn modelId="{96F4562F-6857-4E4D-AE1B-F2286291C5D5}" type="presOf" srcId="{C108197C-FA71-42D9-823D-3D3719A2611E}" destId="{1C65885F-D78F-4946-BF62-C3D7AE681153}" srcOrd="0" destOrd="0" presId="urn:microsoft.com/office/officeart/2008/layout/AlternatingHexagons"/>
    <dgm:cxn modelId="{2AAE1271-B4F2-4A06-A575-BB4427ADFA4F}" type="presOf" srcId="{AC66AAEA-1B7C-4F98-BAB5-3C8D4312607C}" destId="{8B009676-7855-42DF-BA2D-C23CF0C12A96}" srcOrd="0" destOrd="0" presId="urn:microsoft.com/office/officeart/2008/layout/AlternatingHexagons"/>
    <dgm:cxn modelId="{98BA4252-E049-4EE6-B4FF-9F5F47F92E57}" type="presOf" srcId="{F7ED7B17-9741-4190-B8A8-1196870717AC}" destId="{7EBA070D-AA7A-4733-BAAA-9DB0983B43FA}" srcOrd="0" destOrd="0" presId="urn:microsoft.com/office/officeart/2008/layout/AlternatingHexagons"/>
    <dgm:cxn modelId="{D02F5B89-8BA7-4567-94B7-F898CC40D672}" type="presOf" srcId="{F2F78126-A6C1-4ADC-9061-EFE7CDA39BC6}" destId="{C6B122C5-2922-4870-B55B-6D256F260776}" srcOrd="0" destOrd="0" presId="urn:microsoft.com/office/officeart/2008/layout/AlternatingHexagons"/>
    <dgm:cxn modelId="{AE2AE394-20E8-4F5A-B776-18CAC0713CE6}" type="presOf" srcId="{3255775B-5F5D-4B71-85ED-9D738D5F5169}" destId="{CD19A689-9D7D-41A7-8901-1515A948DB22}" srcOrd="0" destOrd="0" presId="urn:microsoft.com/office/officeart/2008/layout/AlternatingHexagons"/>
    <dgm:cxn modelId="{61E0DA9D-4838-45E1-B2A6-F76E2C9D527C}" srcId="{C108197C-FA71-42D9-823D-3D3719A2611E}" destId="{F7ED7B17-9741-4190-B8A8-1196870717AC}" srcOrd="1" destOrd="0" parTransId="{8B982EAB-4F3F-4F12-AAFB-2B984F89FA2E}" sibTransId="{54DAF511-EBDA-4206-83E6-51A3D2281E40}"/>
    <dgm:cxn modelId="{CDCD9DA2-C31B-4F7B-A1C7-7F4EF6D6C000}" type="presOf" srcId="{8821ED00-398A-4E55-B142-AFBAAC4E19FA}" destId="{7D498495-EDC4-4B06-A4FF-8133E2D5DB1B}" srcOrd="0" destOrd="0" presId="urn:microsoft.com/office/officeart/2008/layout/AlternatingHexagons"/>
    <dgm:cxn modelId="{8EC2E5B7-C2F0-4AD7-B213-BF66452C26E7}" srcId="{F2F78126-A6C1-4ADC-9061-EFE7CDA39BC6}" destId="{8821ED00-398A-4E55-B142-AFBAAC4E19FA}" srcOrd="0" destOrd="0" parTransId="{655B6BA4-AC06-4362-ADBF-D04FAFA1D29B}" sibTransId="{3AE15374-0FC9-4F44-AB27-53C30CD4F818}"/>
    <dgm:cxn modelId="{4F0079C8-F2F4-459B-9349-100378D51A8C}" type="presOf" srcId="{54DAF511-EBDA-4206-83E6-51A3D2281E40}" destId="{60C39479-3A25-4AFC-BC98-EAF7E077B2EC}" srcOrd="0" destOrd="0" presId="urn:microsoft.com/office/officeart/2008/layout/AlternatingHexagons"/>
    <dgm:cxn modelId="{A89A6FCB-CA5C-4B59-B29F-9FAC49848907}" srcId="{AC66AAEA-1B7C-4F98-BAB5-3C8D4312607C}" destId="{57CD5171-4993-4AA7-884E-3BECBC128F23}" srcOrd="0" destOrd="0" parTransId="{4E24B7DE-613C-4603-82E6-94C5B2950778}" sibTransId="{FB8923C2-2554-4E21-BB35-E4DBDAECCCF4}"/>
    <dgm:cxn modelId="{B6A1E7CD-BDCC-41D5-AF86-9B1D22ECE850}" srcId="{C108197C-FA71-42D9-823D-3D3719A2611E}" destId="{AC66AAEA-1B7C-4F98-BAB5-3C8D4312607C}" srcOrd="2" destOrd="0" parTransId="{0E85347A-98D7-47BC-9B44-E3AC0BBE6396}" sibTransId="{3255775B-5F5D-4B71-85ED-9D738D5F5169}"/>
    <dgm:cxn modelId="{C84CDFDC-CCEC-4F0E-899B-5770FFDC9202}" type="presOf" srcId="{60F89F7C-7540-46C7-A9FB-B4CE4214A1AE}" destId="{530C5A65-932A-47A3-BC11-BFA5EEA1D65C}" srcOrd="0" destOrd="0" presId="urn:microsoft.com/office/officeart/2008/layout/AlternatingHexagons"/>
    <dgm:cxn modelId="{DBC0E0F2-E5F2-4026-A748-FA5DF291FF7C}" srcId="{C108197C-FA71-42D9-823D-3D3719A2611E}" destId="{F2F78126-A6C1-4ADC-9061-EFE7CDA39BC6}" srcOrd="0" destOrd="0" parTransId="{45908127-26FF-46A3-83FB-52C7CBF8EE4C}" sibTransId="{60F89F7C-7540-46C7-A9FB-B4CE4214A1AE}"/>
    <dgm:cxn modelId="{4D4059FA-2BF5-4FE5-B36F-AE525BA49D19}" type="presOf" srcId="{57CD5171-4993-4AA7-884E-3BECBC128F23}" destId="{430CA36F-0D51-463D-AB89-458BBF11AE36}" srcOrd="0" destOrd="0" presId="urn:microsoft.com/office/officeart/2008/layout/AlternatingHexagons"/>
    <dgm:cxn modelId="{18CDE782-6826-4881-8075-50A976DBC9E6}" type="presParOf" srcId="{1C65885F-D78F-4946-BF62-C3D7AE681153}" destId="{6F3989F8-6470-4378-A2EC-91CA366EBCCD}" srcOrd="0" destOrd="0" presId="urn:microsoft.com/office/officeart/2008/layout/AlternatingHexagons"/>
    <dgm:cxn modelId="{61C2A910-CD07-4B69-846B-55A292D384B1}" type="presParOf" srcId="{6F3989F8-6470-4378-A2EC-91CA366EBCCD}" destId="{C6B122C5-2922-4870-B55B-6D256F260776}" srcOrd="0" destOrd="0" presId="urn:microsoft.com/office/officeart/2008/layout/AlternatingHexagons"/>
    <dgm:cxn modelId="{846CB6AF-D4A0-40D0-B10E-BB8BC22C2EE5}" type="presParOf" srcId="{6F3989F8-6470-4378-A2EC-91CA366EBCCD}" destId="{7D498495-EDC4-4B06-A4FF-8133E2D5DB1B}" srcOrd="1" destOrd="0" presId="urn:microsoft.com/office/officeart/2008/layout/AlternatingHexagons"/>
    <dgm:cxn modelId="{B130A148-9E2F-4C1C-A6CD-19B04CE43EF8}" type="presParOf" srcId="{6F3989F8-6470-4378-A2EC-91CA366EBCCD}" destId="{16DFF93C-4BAC-46DE-8565-5258E1332C7D}" srcOrd="2" destOrd="0" presId="urn:microsoft.com/office/officeart/2008/layout/AlternatingHexagons"/>
    <dgm:cxn modelId="{61D55640-7D7E-48B5-A6A6-A45A681D4042}" type="presParOf" srcId="{6F3989F8-6470-4378-A2EC-91CA366EBCCD}" destId="{B4E0A539-EB67-4BDA-8C6E-0A7A29FB3248}" srcOrd="3" destOrd="0" presId="urn:microsoft.com/office/officeart/2008/layout/AlternatingHexagons"/>
    <dgm:cxn modelId="{A81A21AE-D84A-4D4D-AE53-B4FBCE17EC15}" type="presParOf" srcId="{6F3989F8-6470-4378-A2EC-91CA366EBCCD}" destId="{530C5A65-932A-47A3-BC11-BFA5EEA1D65C}" srcOrd="4" destOrd="0" presId="urn:microsoft.com/office/officeart/2008/layout/AlternatingHexagons"/>
    <dgm:cxn modelId="{DBB90731-E570-40D9-B2AE-83321B07AD8B}" type="presParOf" srcId="{1C65885F-D78F-4946-BF62-C3D7AE681153}" destId="{F14C867A-FA44-4EAD-A34F-4D0E1AEA9886}" srcOrd="1" destOrd="0" presId="urn:microsoft.com/office/officeart/2008/layout/AlternatingHexagons"/>
    <dgm:cxn modelId="{DA1E0A2A-6521-484D-BC42-2567E525BD33}" type="presParOf" srcId="{1C65885F-D78F-4946-BF62-C3D7AE681153}" destId="{4B12BBFA-2A42-44D4-82C4-DC93906CF817}" srcOrd="2" destOrd="0" presId="urn:microsoft.com/office/officeart/2008/layout/AlternatingHexagons"/>
    <dgm:cxn modelId="{995C99A0-32D9-4C4A-9047-63F1D23445D8}" type="presParOf" srcId="{4B12BBFA-2A42-44D4-82C4-DC93906CF817}" destId="{7EBA070D-AA7A-4733-BAAA-9DB0983B43FA}" srcOrd="0" destOrd="0" presId="urn:microsoft.com/office/officeart/2008/layout/AlternatingHexagons"/>
    <dgm:cxn modelId="{626F039A-FB38-481D-A5D4-33767898E0F4}" type="presParOf" srcId="{4B12BBFA-2A42-44D4-82C4-DC93906CF817}" destId="{3F9B7AC9-93FE-4A1A-8885-D44261BAE991}" srcOrd="1" destOrd="0" presId="urn:microsoft.com/office/officeart/2008/layout/AlternatingHexagons"/>
    <dgm:cxn modelId="{B30C9716-CD2F-4C6F-BC0F-DB827CCB41A4}" type="presParOf" srcId="{4B12BBFA-2A42-44D4-82C4-DC93906CF817}" destId="{B0265035-88A3-4820-B823-AC34EEDDC764}" srcOrd="2" destOrd="0" presId="urn:microsoft.com/office/officeart/2008/layout/AlternatingHexagons"/>
    <dgm:cxn modelId="{8BBA2EEA-3383-43A5-A8A8-854F5D050935}" type="presParOf" srcId="{4B12BBFA-2A42-44D4-82C4-DC93906CF817}" destId="{3821C56A-35E2-477A-9C87-22AA05EF2ECD}" srcOrd="3" destOrd="0" presId="urn:microsoft.com/office/officeart/2008/layout/AlternatingHexagons"/>
    <dgm:cxn modelId="{A011C3EB-65C9-4F09-9A51-D963A39DAF76}" type="presParOf" srcId="{4B12BBFA-2A42-44D4-82C4-DC93906CF817}" destId="{60C39479-3A25-4AFC-BC98-EAF7E077B2EC}" srcOrd="4" destOrd="0" presId="urn:microsoft.com/office/officeart/2008/layout/AlternatingHexagons"/>
    <dgm:cxn modelId="{F124D9F5-E418-4539-9795-45BD3FD4EE1B}" type="presParOf" srcId="{1C65885F-D78F-4946-BF62-C3D7AE681153}" destId="{FCB6DB73-4FD6-4D67-9310-6EDA806D133F}" srcOrd="3" destOrd="0" presId="urn:microsoft.com/office/officeart/2008/layout/AlternatingHexagons"/>
    <dgm:cxn modelId="{C497E090-B131-420F-9D3C-2097DE5C318C}" type="presParOf" srcId="{1C65885F-D78F-4946-BF62-C3D7AE681153}" destId="{C0667C4A-20C0-4799-A6F0-087903BCBE31}" srcOrd="4" destOrd="0" presId="urn:microsoft.com/office/officeart/2008/layout/AlternatingHexagons"/>
    <dgm:cxn modelId="{A0CC7018-EEEB-4EEC-8D8F-AEE8B7565BAA}" type="presParOf" srcId="{C0667C4A-20C0-4799-A6F0-087903BCBE31}" destId="{8B009676-7855-42DF-BA2D-C23CF0C12A96}" srcOrd="0" destOrd="0" presId="urn:microsoft.com/office/officeart/2008/layout/AlternatingHexagons"/>
    <dgm:cxn modelId="{D4CC186D-DF9B-4A12-9267-A00532794E60}" type="presParOf" srcId="{C0667C4A-20C0-4799-A6F0-087903BCBE31}" destId="{430CA36F-0D51-463D-AB89-458BBF11AE36}" srcOrd="1" destOrd="0" presId="urn:microsoft.com/office/officeart/2008/layout/AlternatingHexagons"/>
    <dgm:cxn modelId="{F9083D0C-13A5-4A9C-9C9E-8A3D56114CD2}" type="presParOf" srcId="{C0667C4A-20C0-4799-A6F0-087903BCBE31}" destId="{C9CA9569-96DD-47F4-9977-E3D828052CAA}" srcOrd="2" destOrd="0" presId="urn:microsoft.com/office/officeart/2008/layout/AlternatingHexagons"/>
    <dgm:cxn modelId="{A9510895-B2C6-4F33-8120-F4E4BE00DE52}" type="presParOf" srcId="{C0667C4A-20C0-4799-A6F0-087903BCBE31}" destId="{96331CEB-9AD7-4CCE-B852-3CBFCE9E2ABB}" srcOrd="3" destOrd="0" presId="urn:microsoft.com/office/officeart/2008/layout/AlternatingHexagons"/>
    <dgm:cxn modelId="{38FF9499-AE32-4818-9D2D-E900F765AC00}" type="presParOf" srcId="{C0667C4A-20C0-4799-A6F0-087903BCBE31}" destId="{CD19A689-9D7D-41A7-8901-1515A948DB2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8197C-FA71-42D9-823D-3D3719A2611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F2F78126-A6C1-4ADC-9061-EFE7CDA39BC6}">
      <dgm:prSet phldrT="[Text]"/>
      <dgm:spPr/>
      <dgm:t>
        <a:bodyPr/>
        <a:lstStyle/>
        <a:p>
          <a:endParaRPr lang="en-US" dirty="0"/>
        </a:p>
      </dgm:t>
    </dgm:pt>
    <dgm:pt modelId="{45908127-26FF-46A3-83FB-52C7CBF8EE4C}" type="parTrans" cxnId="{DBC0E0F2-E5F2-4026-A748-FA5DF291FF7C}">
      <dgm:prSet/>
      <dgm:spPr/>
      <dgm:t>
        <a:bodyPr/>
        <a:lstStyle/>
        <a:p>
          <a:endParaRPr lang="en-US"/>
        </a:p>
      </dgm:t>
    </dgm:pt>
    <dgm:pt modelId="{60F89F7C-7540-46C7-A9FB-B4CE4214A1AE}" type="sibTrans" cxnId="{DBC0E0F2-E5F2-4026-A748-FA5DF291FF7C}">
      <dgm:prSet/>
      <dgm:spPr/>
      <dgm:t>
        <a:bodyPr/>
        <a:lstStyle/>
        <a:p>
          <a:endParaRPr lang="en-US"/>
        </a:p>
      </dgm:t>
    </dgm:pt>
    <dgm:pt modelId="{8821ED00-398A-4E55-B142-AFBAAC4E19FA}">
      <dgm:prSet phldrT="[Text]"/>
      <dgm:spPr/>
      <dgm:t>
        <a:bodyPr/>
        <a:lstStyle/>
        <a:p>
          <a:r>
            <a:rPr lang="en-US" dirty="0"/>
            <a:t> </a:t>
          </a:r>
        </a:p>
      </dgm:t>
    </dgm:pt>
    <dgm:pt modelId="{3AE15374-0FC9-4F44-AB27-53C30CD4F818}" type="sibTrans" cxnId="{8EC2E5B7-C2F0-4AD7-B213-BF66452C26E7}">
      <dgm:prSet/>
      <dgm:spPr/>
      <dgm:t>
        <a:bodyPr/>
        <a:lstStyle/>
        <a:p>
          <a:endParaRPr lang="en-US"/>
        </a:p>
      </dgm:t>
    </dgm:pt>
    <dgm:pt modelId="{655B6BA4-AC06-4362-ADBF-D04FAFA1D29B}" type="parTrans" cxnId="{8EC2E5B7-C2F0-4AD7-B213-BF66452C26E7}">
      <dgm:prSet/>
      <dgm:spPr/>
      <dgm:t>
        <a:bodyPr/>
        <a:lstStyle/>
        <a:p>
          <a:endParaRPr lang="en-US"/>
        </a:p>
      </dgm:t>
    </dgm:pt>
    <dgm:pt modelId="{F7ED7B17-9741-4190-B8A8-1196870717AC}">
      <dgm:prSet phldrT="[Text]"/>
      <dgm:spPr/>
      <dgm:t>
        <a:bodyPr/>
        <a:lstStyle/>
        <a:p>
          <a:r>
            <a:rPr lang="en-US" dirty="0"/>
            <a:t> </a:t>
          </a:r>
        </a:p>
      </dgm:t>
    </dgm:pt>
    <dgm:pt modelId="{54DAF511-EBDA-4206-83E6-51A3D2281E40}" type="sibTrans" cxnId="{61E0DA9D-4838-45E1-B2A6-F76E2C9D527C}">
      <dgm:prSet/>
      <dgm:spPr/>
      <dgm:t>
        <a:bodyPr/>
        <a:lstStyle/>
        <a:p>
          <a:endParaRPr lang="en-US"/>
        </a:p>
      </dgm:t>
    </dgm:pt>
    <dgm:pt modelId="{8B982EAB-4F3F-4F12-AAFB-2B984F89FA2E}" type="parTrans" cxnId="{61E0DA9D-4838-45E1-B2A6-F76E2C9D527C}">
      <dgm:prSet/>
      <dgm:spPr/>
      <dgm:t>
        <a:bodyPr/>
        <a:lstStyle/>
        <a:p>
          <a:endParaRPr lang="en-US"/>
        </a:p>
      </dgm:t>
    </dgm:pt>
    <dgm:pt modelId="{AC66AAEA-1B7C-4F98-BAB5-3C8D4312607C}">
      <dgm:prSet phldrT="[Text]"/>
      <dgm:spPr/>
      <dgm:t>
        <a:bodyPr/>
        <a:lstStyle/>
        <a:p>
          <a:r>
            <a:rPr lang="en-US" dirty="0"/>
            <a:t> </a:t>
          </a:r>
        </a:p>
      </dgm:t>
    </dgm:pt>
    <dgm:pt modelId="{3255775B-5F5D-4B71-85ED-9D738D5F5169}" type="sibTrans" cxnId="{B6A1E7CD-BDCC-41D5-AF86-9B1D22ECE850}">
      <dgm:prSet/>
      <dgm:spPr/>
      <dgm:t>
        <a:bodyPr/>
        <a:lstStyle/>
        <a:p>
          <a:endParaRPr lang="en-US"/>
        </a:p>
      </dgm:t>
    </dgm:pt>
    <dgm:pt modelId="{0E85347A-98D7-47BC-9B44-E3AC0BBE6396}" type="parTrans" cxnId="{B6A1E7CD-BDCC-41D5-AF86-9B1D22ECE850}">
      <dgm:prSet/>
      <dgm:spPr/>
      <dgm:t>
        <a:bodyPr/>
        <a:lstStyle/>
        <a:p>
          <a:endParaRPr lang="en-US"/>
        </a:p>
      </dgm:t>
    </dgm:pt>
    <dgm:pt modelId="{57CD5171-4993-4AA7-884E-3BECBC128F23}">
      <dgm:prSet phldrT="[Text]"/>
      <dgm:spPr/>
      <dgm:t>
        <a:bodyPr/>
        <a:lstStyle/>
        <a:p>
          <a:r>
            <a:rPr lang="en-US" dirty="0"/>
            <a:t> </a:t>
          </a:r>
        </a:p>
      </dgm:t>
    </dgm:pt>
    <dgm:pt modelId="{FB8923C2-2554-4E21-BB35-E4DBDAECCCF4}" type="sibTrans" cxnId="{A89A6FCB-CA5C-4B59-B29F-9FAC49848907}">
      <dgm:prSet/>
      <dgm:spPr/>
      <dgm:t>
        <a:bodyPr/>
        <a:lstStyle/>
        <a:p>
          <a:endParaRPr lang="en-US"/>
        </a:p>
      </dgm:t>
    </dgm:pt>
    <dgm:pt modelId="{4E24B7DE-613C-4603-82E6-94C5B2950778}" type="parTrans" cxnId="{A89A6FCB-CA5C-4B59-B29F-9FAC49848907}">
      <dgm:prSet/>
      <dgm:spPr/>
      <dgm:t>
        <a:bodyPr/>
        <a:lstStyle/>
        <a:p>
          <a:endParaRPr lang="en-US"/>
        </a:p>
      </dgm:t>
    </dgm:pt>
    <dgm:pt modelId="{1C65885F-D78F-4946-BF62-C3D7AE681153}" type="pres">
      <dgm:prSet presAssocID="{C108197C-FA71-42D9-823D-3D3719A2611E}" presName="Name0" presStyleCnt="0">
        <dgm:presLayoutVars>
          <dgm:chMax/>
          <dgm:chPref/>
          <dgm:dir/>
          <dgm:animLvl val="lvl"/>
        </dgm:presLayoutVars>
      </dgm:prSet>
      <dgm:spPr/>
    </dgm:pt>
    <dgm:pt modelId="{6F3989F8-6470-4378-A2EC-91CA366EBCCD}" type="pres">
      <dgm:prSet presAssocID="{F2F78126-A6C1-4ADC-9061-EFE7CDA39BC6}" presName="composite" presStyleCnt="0"/>
      <dgm:spPr/>
    </dgm:pt>
    <dgm:pt modelId="{C6B122C5-2922-4870-B55B-6D256F260776}" type="pres">
      <dgm:prSet presAssocID="{F2F78126-A6C1-4ADC-9061-EFE7CDA39BC6}" presName="Parent1" presStyleLbl="node1" presStyleIdx="0" presStyleCnt="6">
        <dgm:presLayoutVars>
          <dgm:chMax val="1"/>
          <dgm:chPref val="1"/>
          <dgm:bulletEnabled val="1"/>
        </dgm:presLayoutVars>
      </dgm:prSet>
      <dgm:spPr/>
    </dgm:pt>
    <dgm:pt modelId="{7D498495-EDC4-4B06-A4FF-8133E2D5DB1B}" type="pres">
      <dgm:prSet presAssocID="{F2F78126-A6C1-4ADC-9061-EFE7CDA39BC6}" presName="Childtext1" presStyleLbl="revTx" presStyleIdx="0" presStyleCnt="3">
        <dgm:presLayoutVars>
          <dgm:chMax val="0"/>
          <dgm:chPref val="0"/>
          <dgm:bulletEnabled val="1"/>
        </dgm:presLayoutVars>
      </dgm:prSet>
      <dgm:spPr/>
    </dgm:pt>
    <dgm:pt modelId="{16DFF93C-4BAC-46DE-8565-5258E1332C7D}" type="pres">
      <dgm:prSet presAssocID="{F2F78126-A6C1-4ADC-9061-EFE7CDA39BC6}" presName="BalanceSpacing" presStyleCnt="0"/>
      <dgm:spPr/>
    </dgm:pt>
    <dgm:pt modelId="{B4E0A539-EB67-4BDA-8C6E-0A7A29FB3248}" type="pres">
      <dgm:prSet presAssocID="{F2F78126-A6C1-4ADC-9061-EFE7CDA39BC6}" presName="BalanceSpacing1" presStyleCnt="0"/>
      <dgm:spPr/>
    </dgm:pt>
    <dgm:pt modelId="{530C5A65-932A-47A3-BC11-BFA5EEA1D65C}" type="pres">
      <dgm:prSet presAssocID="{60F89F7C-7540-46C7-A9FB-B4CE4214A1AE}" presName="Accent1Text" presStyleLbl="node1" presStyleIdx="1" presStyleCnt="6" custLinFactX="100000" custLinFactNeighborX="115319" custLinFactNeighborY="1717"/>
      <dgm:spPr/>
    </dgm:pt>
    <dgm:pt modelId="{F14C867A-FA44-4EAD-A34F-4D0E1AEA9886}" type="pres">
      <dgm:prSet presAssocID="{60F89F7C-7540-46C7-A9FB-B4CE4214A1AE}" presName="spaceBetweenRectangles" presStyleCnt="0"/>
      <dgm:spPr/>
    </dgm:pt>
    <dgm:pt modelId="{4B12BBFA-2A42-44D4-82C4-DC93906CF817}" type="pres">
      <dgm:prSet presAssocID="{F7ED7B17-9741-4190-B8A8-1196870717AC}" presName="composite" presStyleCnt="0"/>
      <dgm:spPr/>
    </dgm:pt>
    <dgm:pt modelId="{7EBA070D-AA7A-4733-BAAA-9DB0983B43FA}" type="pres">
      <dgm:prSet presAssocID="{F7ED7B17-9741-4190-B8A8-1196870717AC}" presName="Parent1" presStyleLbl="node1" presStyleIdx="2" presStyleCnt="6" custLinFactNeighborX="73959" custLinFactNeighborY="82334">
        <dgm:presLayoutVars>
          <dgm:chMax val="1"/>
          <dgm:chPref val="1"/>
          <dgm:bulletEnabled val="1"/>
        </dgm:presLayoutVars>
      </dgm:prSet>
      <dgm:spPr/>
    </dgm:pt>
    <dgm:pt modelId="{3F9B7AC9-93FE-4A1A-8885-D44261BAE991}" type="pres">
      <dgm:prSet presAssocID="{F7ED7B17-9741-4190-B8A8-1196870717AC}" presName="Childtext1" presStyleLbl="revTx" presStyleIdx="1" presStyleCnt="3">
        <dgm:presLayoutVars>
          <dgm:chMax val="0"/>
          <dgm:chPref val="0"/>
          <dgm:bulletEnabled val="1"/>
        </dgm:presLayoutVars>
      </dgm:prSet>
      <dgm:spPr/>
    </dgm:pt>
    <dgm:pt modelId="{B0265035-88A3-4820-B823-AC34EEDDC764}" type="pres">
      <dgm:prSet presAssocID="{F7ED7B17-9741-4190-B8A8-1196870717AC}" presName="BalanceSpacing" presStyleCnt="0"/>
      <dgm:spPr/>
    </dgm:pt>
    <dgm:pt modelId="{3821C56A-35E2-477A-9C87-22AA05EF2ECD}" type="pres">
      <dgm:prSet presAssocID="{F7ED7B17-9741-4190-B8A8-1196870717AC}" presName="BalanceSpacing1" presStyleCnt="0"/>
      <dgm:spPr/>
    </dgm:pt>
    <dgm:pt modelId="{60C39479-3A25-4AFC-BC98-EAF7E077B2EC}" type="pres">
      <dgm:prSet presAssocID="{54DAF511-EBDA-4206-83E6-51A3D2281E40}" presName="Accent1Text" presStyleLbl="node1" presStyleIdx="3" presStyleCnt="6" custLinFactNeighborX="24015" custLinFactNeighborY="4974"/>
      <dgm:spPr/>
    </dgm:pt>
    <dgm:pt modelId="{FCB6DB73-4FD6-4D67-9310-6EDA806D133F}" type="pres">
      <dgm:prSet presAssocID="{54DAF511-EBDA-4206-83E6-51A3D2281E40}" presName="spaceBetweenRectangles" presStyleCnt="0"/>
      <dgm:spPr/>
    </dgm:pt>
    <dgm:pt modelId="{C0667C4A-20C0-4799-A6F0-087903BCBE31}" type="pres">
      <dgm:prSet presAssocID="{AC66AAEA-1B7C-4F98-BAB5-3C8D4312607C}" presName="composite" presStyleCnt="0"/>
      <dgm:spPr/>
    </dgm:pt>
    <dgm:pt modelId="{8B009676-7855-42DF-BA2D-C23CF0C12A96}" type="pres">
      <dgm:prSet presAssocID="{AC66AAEA-1B7C-4F98-BAB5-3C8D4312607C}" presName="Parent1" presStyleLbl="node1" presStyleIdx="4" presStyleCnt="6" custLinFactY="-107423" custLinFactNeighborX="68614" custLinFactNeighborY="-200000">
        <dgm:presLayoutVars>
          <dgm:chMax val="1"/>
          <dgm:chPref val="1"/>
          <dgm:bulletEnabled val="1"/>
        </dgm:presLayoutVars>
      </dgm:prSet>
      <dgm:spPr/>
    </dgm:pt>
    <dgm:pt modelId="{430CA36F-0D51-463D-AB89-458BBF11AE36}" type="pres">
      <dgm:prSet presAssocID="{AC66AAEA-1B7C-4F98-BAB5-3C8D4312607C}" presName="Childtext1" presStyleLbl="revTx" presStyleIdx="2" presStyleCnt="3">
        <dgm:presLayoutVars>
          <dgm:chMax val="0"/>
          <dgm:chPref val="0"/>
          <dgm:bulletEnabled val="1"/>
        </dgm:presLayoutVars>
      </dgm:prSet>
      <dgm:spPr/>
    </dgm:pt>
    <dgm:pt modelId="{C9CA9569-96DD-47F4-9977-E3D828052CAA}" type="pres">
      <dgm:prSet presAssocID="{AC66AAEA-1B7C-4F98-BAB5-3C8D4312607C}" presName="BalanceSpacing" presStyleCnt="0"/>
      <dgm:spPr/>
    </dgm:pt>
    <dgm:pt modelId="{96331CEB-9AD7-4CCE-B852-3CBFCE9E2ABB}" type="pres">
      <dgm:prSet presAssocID="{AC66AAEA-1B7C-4F98-BAB5-3C8D4312607C}" presName="BalanceSpacing1" presStyleCnt="0"/>
      <dgm:spPr/>
    </dgm:pt>
    <dgm:pt modelId="{CD19A689-9D7D-41A7-8901-1515A948DB22}" type="pres">
      <dgm:prSet presAssocID="{3255775B-5F5D-4B71-85ED-9D738D5F5169}" presName="Accent1Text" presStyleLbl="node1" presStyleIdx="5" presStyleCnt="6" custLinFactX="100000" custLinFactNeighborX="111865" custLinFactNeighborY="66658"/>
      <dgm:spPr/>
    </dgm:pt>
  </dgm:ptLst>
  <dgm:cxnLst>
    <dgm:cxn modelId="{96F4562F-6857-4E4D-AE1B-F2286291C5D5}" type="presOf" srcId="{C108197C-FA71-42D9-823D-3D3719A2611E}" destId="{1C65885F-D78F-4946-BF62-C3D7AE681153}" srcOrd="0" destOrd="0" presId="urn:microsoft.com/office/officeart/2008/layout/AlternatingHexagons"/>
    <dgm:cxn modelId="{2AAE1271-B4F2-4A06-A575-BB4427ADFA4F}" type="presOf" srcId="{AC66AAEA-1B7C-4F98-BAB5-3C8D4312607C}" destId="{8B009676-7855-42DF-BA2D-C23CF0C12A96}" srcOrd="0" destOrd="0" presId="urn:microsoft.com/office/officeart/2008/layout/AlternatingHexagons"/>
    <dgm:cxn modelId="{98BA4252-E049-4EE6-B4FF-9F5F47F92E57}" type="presOf" srcId="{F7ED7B17-9741-4190-B8A8-1196870717AC}" destId="{7EBA070D-AA7A-4733-BAAA-9DB0983B43FA}" srcOrd="0" destOrd="0" presId="urn:microsoft.com/office/officeart/2008/layout/AlternatingHexagons"/>
    <dgm:cxn modelId="{D02F5B89-8BA7-4567-94B7-F898CC40D672}" type="presOf" srcId="{F2F78126-A6C1-4ADC-9061-EFE7CDA39BC6}" destId="{C6B122C5-2922-4870-B55B-6D256F260776}" srcOrd="0" destOrd="0" presId="urn:microsoft.com/office/officeart/2008/layout/AlternatingHexagons"/>
    <dgm:cxn modelId="{AE2AE394-20E8-4F5A-B776-18CAC0713CE6}" type="presOf" srcId="{3255775B-5F5D-4B71-85ED-9D738D5F5169}" destId="{CD19A689-9D7D-41A7-8901-1515A948DB22}" srcOrd="0" destOrd="0" presId="urn:microsoft.com/office/officeart/2008/layout/AlternatingHexagons"/>
    <dgm:cxn modelId="{61E0DA9D-4838-45E1-B2A6-F76E2C9D527C}" srcId="{C108197C-FA71-42D9-823D-3D3719A2611E}" destId="{F7ED7B17-9741-4190-B8A8-1196870717AC}" srcOrd="1" destOrd="0" parTransId="{8B982EAB-4F3F-4F12-AAFB-2B984F89FA2E}" sibTransId="{54DAF511-EBDA-4206-83E6-51A3D2281E40}"/>
    <dgm:cxn modelId="{CDCD9DA2-C31B-4F7B-A1C7-7F4EF6D6C000}" type="presOf" srcId="{8821ED00-398A-4E55-B142-AFBAAC4E19FA}" destId="{7D498495-EDC4-4B06-A4FF-8133E2D5DB1B}" srcOrd="0" destOrd="0" presId="urn:microsoft.com/office/officeart/2008/layout/AlternatingHexagons"/>
    <dgm:cxn modelId="{8EC2E5B7-C2F0-4AD7-B213-BF66452C26E7}" srcId="{F2F78126-A6C1-4ADC-9061-EFE7CDA39BC6}" destId="{8821ED00-398A-4E55-B142-AFBAAC4E19FA}" srcOrd="0" destOrd="0" parTransId="{655B6BA4-AC06-4362-ADBF-D04FAFA1D29B}" sibTransId="{3AE15374-0FC9-4F44-AB27-53C30CD4F818}"/>
    <dgm:cxn modelId="{4F0079C8-F2F4-459B-9349-100378D51A8C}" type="presOf" srcId="{54DAF511-EBDA-4206-83E6-51A3D2281E40}" destId="{60C39479-3A25-4AFC-BC98-EAF7E077B2EC}" srcOrd="0" destOrd="0" presId="urn:microsoft.com/office/officeart/2008/layout/AlternatingHexagons"/>
    <dgm:cxn modelId="{A89A6FCB-CA5C-4B59-B29F-9FAC49848907}" srcId="{AC66AAEA-1B7C-4F98-BAB5-3C8D4312607C}" destId="{57CD5171-4993-4AA7-884E-3BECBC128F23}" srcOrd="0" destOrd="0" parTransId="{4E24B7DE-613C-4603-82E6-94C5B2950778}" sibTransId="{FB8923C2-2554-4E21-BB35-E4DBDAECCCF4}"/>
    <dgm:cxn modelId="{B6A1E7CD-BDCC-41D5-AF86-9B1D22ECE850}" srcId="{C108197C-FA71-42D9-823D-3D3719A2611E}" destId="{AC66AAEA-1B7C-4F98-BAB5-3C8D4312607C}" srcOrd="2" destOrd="0" parTransId="{0E85347A-98D7-47BC-9B44-E3AC0BBE6396}" sibTransId="{3255775B-5F5D-4B71-85ED-9D738D5F5169}"/>
    <dgm:cxn modelId="{C84CDFDC-CCEC-4F0E-899B-5770FFDC9202}" type="presOf" srcId="{60F89F7C-7540-46C7-A9FB-B4CE4214A1AE}" destId="{530C5A65-932A-47A3-BC11-BFA5EEA1D65C}" srcOrd="0" destOrd="0" presId="urn:microsoft.com/office/officeart/2008/layout/AlternatingHexagons"/>
    <dgm:cxn modelId="{DBC0E0F2-E5F2-4026-A748-FA5DF291FF7C}" srcId="{C108197C-FA71-42D9-823D-3D3719A2611E}" destId="{F2F78126-A6C1-4ADC-9061-EFE7CDA39BC6}" srcOrd="0" destOrd="0" parTransId="{45908127-26FF-46A3-83FB-52C7CBF8EE4C}" sibTransId="{60F89F7C-7540-46C7-A9FB-B4CE4214A1AE}"/>
    <dgm:cxn modelId="{4D4059FA-2BF5-4FE5-B36F-AE525BA49D19}" type="presOf" srcId="{57CD5171-4993-4AA7-884E-3BECBC128F23}" destId="{430CA36F-0D51-463D-AB89-458BBF11AE36}" srcOrd="0" destOrd="0" presId="urn:microsoft.com/office/officeart/2008/layout/AlternatingHexagons"/>
    <dgm:cxn modelId="{18CDE782-6826-4881-8075-50A976DBC9E6}" type="presParOf" srcId="{1C65885F-D78F-4946-BF62-C3D7AE681153}" destId="{6F3989F8-6470-4378-A2EC-91CA366EBCCD}" srcOrd="0" destOrd="0" presId="urn:microsoft.com/office/officeart/2008/layout/AlternatingHexagons"/>
    <dgm:cxn modelId="{61C2A910-CD07-4B69-846B-55A292D384B1}" type="presParOf" srcId="{6F3989F8-6470-4378-A2EC-91CA366EBCCD}" destId="{C6B122C5-2922-4870-B55B-6D256F260776}" srcOrd="0" destOrd="0" presId="urn:microsoft.com/office/officeart/2008/layout/AlternatingHexagons"/>
    <dgm:cxn modelId="{846CB6AF-D4A0-40D0-B10E-BB8BC22C2EE5}" type="presParOf" srcId="{6F3989F8-6470-4378-A2EC-91CA366EBCCD}" destId="{7D498495-EDC4-4B06-A4FF-8133E2D5DB1B}" srcOrd="1" destOrd="0" presId="urn:microsoft.com/office/officeart/2008/layout/AlternatingHexagons"/>
    <dgm:cxn modelId="{B130A148-9E2F-4C1C-A6CD-19B04CE43EF8}" type="presParOf" srcId="{6F3989F8-6470-4378-A2EC-91CA366EBCCD}" destId="{16DFF93C-4BAC-46DE-8565-5258E1332C7D}" srcOrd="2" destOrd="0" presId="urn:microsoft.com/office/officeart/2008/layout/AlternatingHexagons"/>
    <dgm:cxn modelId="{61D55640-7D7E-48B5-A6A6-A45A681D4042}" type="presParOf" srcId="{6F3989F8-6470-4378-A2EC-91CA366EBCCD}" destId="{B4E0A539-EB67-4BDA-8C6E-0A7A29FB3248}" srcOrd="3" destOrd="0" presId="urn:microsoft.com/office/officeart/2008/layout/AlternatingHexagons"/>
    <dgm:cxn modelId="{A81A21AE-D84A-4D4D-AE53-B4FBCE17EC15}" type="presParOf" srcId="{6F3989F8-6470-4378-A2EC-91CA366EBCCD}" destId="{530C5A65-932A-47A3-BC11-BFA5EEA1D65C}" srcOrd="4" destOrd="0" presId="urn:microsoft.com/office/officeart/2008/layout/AlternatingHexagons"/>
    <dgm:cxn modelId="{DBB90731-E570-40D9-B2AE-83321B07AD8B}" type="presParOf" srcId="{1C65885F-D78F-4946-BF62-C3D7AE681153}" destId="{F14C867A-FA44-4EAD-A34F-4D0E1AEA9886}" srcOrd="1" destOrd="0" presId="urn:microsoft.com/office/officeart/2008/layout/AlternatingHexagons"/>
    <dgm:cxn modelId="{DA1E0A2A-6521-484D-BC42-2567E525BD33}" type="presParOf" srcId="{1C65885F-D78F-4946-BF62-C3D7AE681153}" destId="{4B12BBFA-2A42-44D4-82C4-DC93906CF817}" srcOrd="2" destOrd="0" presId="urn:microsoft.com/office/officeart/2008/layout/AlternatingHexagons"/>
    <dgm:cxn modelId="{995C99A0-32D9-4C4A-9047-63F1D23445D8}" type="presParOf" srcId="{4B12BBFA-2A42-44D4-82C4-DC93906CF817}" destId="{7EBA070D-AA7A-4733-BAAA-9DB0983B43FA}" srcOrd="0" destOrd="0" presId="urn:microsoft.com/office/officeart/2008/layout/AlternatingHexagons"/>
    <dgm:cxn modelId="{626F039A-FB38-481D-A5D4-33767898E0F4}" type="presParOf" srcId="{4B12BBFA-2A42-44D4-82C4-DC93906CF817}" destId="{3F9B7AC9-93FE-4A1A-8885-D44261BAE991}" srcOrd="1" destOrd="0" presId="urn:microsoft.com/office/officeart/2008/layout/AlternatingHexagons"/>
    <dgm:cxn modelId="{B30C9716-CD2F-4C6F-BC0F-DB827CCB41A4}" type="presParOf" srcId="{4B12BBFA-2A42-44D4-82C4-DC93906CF817}" destId="{B0265035-88A3-4820-B823-AC34EEDDC764}" srcOrd="2" destOrd="0" presId="urn:microsoft.com/office/officeart/2008/layout/AlternatingHexagons"/>
    <dgm:cxn modelId="{8BBA2EEA-3383-43A5-A8A8-854F5D050935}" type="presParOf" srcId="{4B12BBFA-2A42-44D4-82C4-DC93906CF817}" destId="{3821C56A-35E2-477A-9C87-22AA05EF2ECD}" srcOrd="3" destOrd="0" presId="urn:microsoft.com/office/officeart/2008/layout/AlternatingHexagons"/>
    <dgm:cxn modelId="{A011C3EB-65C9-4F09-9A51-D963A39DAF76}" type="presParOf" srcId="{4B12BBFA-2A42-44D4-82C4-DC93906CF817}" destId="{60C39479-3A25-4AFC-BC98-EAF7E077B2EC}" srcOrd="4" destOrd="0" presId="urn:microsoft.com/office/officeart/2008/layout/AlternatingHexagons"/>
    <dgm:cxn modelId="{F124D9F5-E418-4539-9795-45BD3FD4EE1B}" type="presParOf" srcId="{1C65885F-D78F-4946-BF62-C3D7AE681153}" destId="{FCB6DB73-4FD6-4D67-9310-6EDA806D133F}" srcOrd="3" destOrd="0" presId="urn:microsoft.com/office/officeart/2008/layout/AlternatingHexagons"/>
    <dgm:cxn modelId="{C497E090-B131-420F-9D3C-2097DE5C318C}" type="presParOf" srcId="{1C65885F-D78F-4946-BF62-C3D7AE681153}" destId="{C0667C4A-20C0-4799-A6F0-087903BCBE31}" srcOrd="4" destOrd="0" presId="urn:microsoft.com/office/officeart/2008/layout/AlternatingHexagons"/>
    <dgm:cxn modelId="{A0CC7018-EEEB-4EEC-8D8F-AEE8B7565BAA}" type="presParOf" srcId="{C0667C4A-20C0-4799-A6F0-087903BCBE31}" destId="{8B009676-7855-42DF-BA2D-C23CF0C12A96}" srcOrd="0" destOrd="0" presId="urn:microsoft.com/office/officeart/2008/layout/AlternatingHexagons"/>
    <dgm:cxn modelId="{D4CC186D-DF9B-4A12-9267-A00532794E60}" type="presParOf" srcId="{C0667C4A-20C0-4799-A6F0-087903BCBE31}" destId="{430CA36F-0D51-463D-AB89-458BBF11AE36}" srcOrd="1" destOrd="0" presId="urn:microsoft.com/office/officeart/2008/layout/AlternatingHexagons"/>
    <dgm:cxn modelId="{F9083D0C-13A5-4A9C-9C9E-8A3D56114CD2}" type="presParOf" srcId="{C0667C4A-20C0-4799-A6F0-087903BCBE31}" destId="{C9CA9569-96DD-47F4-9977-E3D828052CAA}" srcOrd="2" destOrd="0" presId="urn:microsoft.com/office/officeart/2008/layout/AlternatingHexagons"/>
    <dgm:cxn modelId="{A9510895-B2C6-4F33-8120-F4E4BE00DE52}" type="presParOf" srcId="{C0667C4A-20C0-4799-A6F0-087903BCBE31}" destId="{96331CEB-9AD7-4CCE-B852-3CBFCE9E2ABB}" srcOrd="3" destOrd="0" presId="urn:microsoft.com/office/officeart/2008/layout/AlternatingHexagons"/>
    <dgm:cxn modelId="{38FF9499-AE32-4818-9D2D-E900F765AC00}" type="presParOf" srcId="{C0667C4A-20C0-4799-A6F0-087903BCBE31}" destId="{CD19A689-9D7D-41A7-8901-1515A948DB2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22C5-2922-4870-B55B-6D256F260776}">
      <dsp:nvSpPr>
        <dsp:cNvPr id="0" name=""/>
        <dsp:cNvSpPr/>
      </dsp:nvSpPr>
      <dsp:spPr>
        <a:xfrm rot="5400000">
          <a:off x="2186571" y="508306"/>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rot="-5400000">
        <a:off x="2474612" y="638750"/>
        <a:ext cx="859995" cy="988499"/>
      </dsp:txXfrm>
    </dsp:sp>
    <dsp:sp modelId="{7D498495-EDC4-4B06-A4FF-8133E2D5DB1B}">
      <dsp:nvSpPr>
        <dsp:cNvPr id="0" name=""/>
        <dsp:cNvSpPr/>
      </dsp:nvSpPr>
      <dsp:spPr>
        <a:xfrm>
          <a:off x="3567215" y="702176"/>
          <a:ext cx="1602662" cy="86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 </a:t>
          </a:r>
        </a:p>
      </dsp:txBody>
      <dsp:txXfrm>
        <a:off x="3567215" y="702176"/>
        <a:ext cx="1602662" cy="861646"/>
      </dsp:txXfrm>
    </dsp:sp>
    <dsp:sp modelId="{530C5A65-932A-47A3-BC11-BFA5EEA1D65C}">
      <dsp:nvSpPr>
        <dsp:cNvPr id="0" name=""/>
        <dsp:cNvSpPr/>
      </dsp:nvSpPr>
      <dsp:spPr>
        <a:xfrm rot="5400000">
          <a:off x="3527401" y="532964"/>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815442" y="663408"/>
        <a:ext cx="859995" cy="988499"/>
      </dsp:txXfrm>
    </dsp:sp>
    <dsp:sp modelId="{7EBA070D-AA7A-4733-BAAA-9DB0983B43FA}">
      <dsp:nvSpPr>
        <dsp:cNvPr id="0" name=""/>
        <dsp:cNvSpPr/>
      </dsp:nvSpPr>
      <dsp:spPr>
        <a:xfrm rot="5400000">
          <a:off x="1509317" y="1727248"/>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rot="-5400000">
        <a:off x="1797358" y="1857692"/>
        <a:ext cx="859995" cy="988499"/>
      </dsp:txXfrm>
    </dsp:sp>
    <dsp:sp modelId="{3F9B7AC9-93FE-4A1A-8885-D44261BAE991}">
      <dsp:nvSpPr>
        <dsp:cNvPr id="0" name=""/>
        <dsp:cNvSpPr/>
      </dsp:nvSpPr>
      <dsp:spPr>
        <a:xfrm>
          <a:off x="0" y="1921119"/>
          <a:ext cx="1550963" cy="861646"/>
        </a:xfrm>
        <a:prstGeom prst="rect">
          <a:avLst/>
        </a:prstGeom>
        <a:noFill/>
        <a:ln>
          <a:noFill/>
        </a:ln>
        <a:effectLst/>
      </dsp:spPr>
      <dsp:style>
        <a:lnRef idx="0">
          <a:scrgbClr r="0" g="0" b="0"/>
        </a:lnRef>
        <a:fillRef idx="0">
          <a:scrgbClr r="0" g="0" b="0"/>
        </a:fillRef>
        <a:effectRef idx="0">
          <a:scrgbClr r="0" g="0" b="0"/>
        </a:effectRef>
        <a:fontRef idx="minor"/>
      </dsp:style>
    </dsp:sp>
    <dsp:sp modelId="{60C39479-3A25-4AFC-BC98-EAF7E077B2EC}">
      <dsp:nvSpPr>
        <dsp:cNvPr id="0" name=""/>
        <dsp:cNvSpPr/>
      </dsp:nvSpPr>
      <dsp:spPr>
        <a:xfrm rot="5400000">
          <a:off x="2858655" y="1727248"/>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146696" y="1857692"/>
        <a:ext cx="859995" cy="988499"/>
      </dsp:txXfrm>
    </dsp:sp>
    <dsp:sp modelId="{8B009676-7855-42DF-BA2D-C23CF0C12A96}">
      <dsp:nvSpPr>
        <dsp:cNvPr id="0" name=""/>
        <dsp:cNvSpPr/>
      </dsp:nvSpPr>
      <dsp:spPr>
        <a:xfrm rot="5400000">
          <a:off x="2186571" y="2946191"/>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rot="-5400000">
        <a:off x="2474612" y="3076635"/>
        <a:ext cx="859995" cy="988499"/>
      </dsp:txXfrm>
    </dsp:sp>
    <dsp:sp modelId="{430CA36F-0D51-463D-AB89-458BBF11AE36}">
      <dsp:nvSpPr>
        <dsp:cNvPr id="0" name=""/>
        <dsp:cNvSpPr/>
      </dsp:nvSpPr>
      <dsp:spPr>
        <a:xfrm>
          <a:off x="3567215" y="3140061"/>
          <a:ext cx="1602662" cy="86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3567215" y="3140061"/>
        <a:ext cx="1602662" cy="861646"/>
      </dsp:txXfrm>
    </dsp:sp>
    <dsp:sp modelId="{CD19A689-9D7D-41A7-8901-1515A948DB22}">
      <dsp:nvSpPr>
        <dsp:cNvPr id="0" name=""/>
        <dsp:cNvSpPr/>
      </dsp:nvSpPr>
      <dsp:spPr>
        <a:xfrm rot="5400000">
          <a:off x="837233" y="2946191"/>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25274" y="3076635"/>
        <a:ext cx="859995" cy="988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22C5-2922-4870-B55B-6D256F260776}">
      <dsp:nvSpPr>
        <dsp:cNvPr id="0" name=""/>
        <dsp:cNvSpPr/>
      </dsp:nvSpPr>
      <dsp:spPr>
        <a:xfrm rot="5400000">
          <a:off x="2186571" y="1261697"/>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rot="-5400000">
        <a:off x="2474612" y="1392141"/>
        <a:ext cx="859995" cy="988499"/>
      </dsp:txXfrm>
    </dsp:sp>
    <dsp:sp modelId="{7D498495-EDC4-4B06-A4FF-8133E2D5DB1B}">
      <dsp:nvSpPr>
        <dsp:cNvPr id="0" name=""/>
        <dsp:cNvSpPr/>
      </dsp:nvSpPr>
      <dsp:spPr>
        <a:xfrm>
          <a:off x="3567215" y="1455567"/>
          <a:ext cx="1602662" cy="86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 </a:t>
          </a:r>
        </a:p>
      </dsp:txBody>
      <dsp:txXfrm>
        <a:off x="3567215" y="1455567"/>
        <a:ext cx="1602662" cy="861646"/>
      </dsp:txXfrm>
    </dsp:sp>
    <dsp:sp modelId="{530C5A65-932A-47A3-BC11-BFA5EEA1D65C}">
      <dsp:nvSpPr>
        <dsp:cNvPr id="0" name=""/>
        <dsp:cNvSpPr/>
      </dsp:nvSpPr>
      <dsp:spPr>
        <a:xfrm rot="5400000">
          <a:off x="3527401" y="1286354"/>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815442" y="1416798"/>
        <a:ext cx="859995" cy="988499"/>
      </dsp:txXfrm>
    </dsp:sp>
    <dsp:sp modelId="{7EBA070D-AA7A-4733-BAAA-9DB0983B43FA}">
      <dsp:nvSpPr>
        <dsp:cNvPr id="0" name=""/>
        <dsp:cNvSpPr/>
      </dsp:nvSpPr>
      <dsp:spPr>
        <a:xfrm rot="5400000">
          <a:off x="2433351" y="3663019"/>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rot="-5400000">
        <a:off x="2721392" y="3793463"/>
        <a:ext cx="859995" cy="988499"/>
      </dsp:txXfrm>
    </dsp:sp>
    <dsp:sp modelId="{3F9B7AC9-93FE-4A1A-8885-D44261BAE991}">
      <dsp:nvSpPr>
        <dsp:cNvPr id="0" name=""/>
        <dsp:cNvSpPr/>
      </dsp:nvSpPr>
      <dsp:spPr>
        <a:xfrm>
          <a:off x="0" y="2674509"/>
          <a:ext cx="1550963" cy="861646"/>
        </a:xfrm>
        <a:prstGeom prst="rect">
          <a:avLst/>
        </a:prstGeom>
        <a:noFill/>
        <a:ln>
          <a:noFill/>
        </a:ln>
        <a:effectLst/>
      </dsp:spPr>
      <dsp:style>
        <a:lnRef idx="0">
          <a:scrgbClr r="0" g="0" b="0"/>
        </a:lnRef>
        <a:fillRef idx="0">
          <a:scrgbClr r="0" g="0" b="0"/>
        </a:fillRef>
        <a:effectRef idx="0">
          <a:scrgbClr r="0" g="0" b="0"/>
        </a:effectRef>
        <a:fontRef idx="minor"/>
      </dsp:style>
    </dsp:sp>
    <dsp:sp modelId="{60C39479-3A25-4AFC-BC98-EAF7E077B2EC}">
      <dsp:nvSpPr>
        <dsp:cNvPr id="0" name=""/>
        <dsp:cNvSpPr/>
      </dsp:nvSpPr>
      <dsp:spPr>
        <a:xfrm rot="5400000">
          <a:off x="3158695" y="2552069"/>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446736" y="2682513"/>
        <a:ext cx="859995" cy="988499"/>
      </dsp:txXfrm>
    </dsp:sp>
    <dsp:sp modelId="{8B009676-7855-42DF-BA2D-C23CF0C12A96}">
      <dsp:nvSpPr>
        <dsp:cNvPr id="0" name=""/>
        <dsp:cNvSpPr/>
      </dsp:nvSpPr>
      <dsp:spPr>
        <a:xfrm rot="5400000">
          <a:off x="3043825" y="93345"/>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rot="-5400000">
        <a:off x="3331866" y="223789"/>
        <a:ext cx="859995" cy="988499"/>
      </dsp:txXfrm>
    </dsp:sp>
    <dsp:sp modelId="{430CA36F-0D51-463D-AB89-458BBF11AE36}">
      <dsp:nvSpPr>
        <dsp:cNvPr id="0" name=""/>
        <dsp:cNvSpPr/>
      </dsp:nvSpPr>
      <dsp:spPr>
        <a:xfrm>
          <a:off x="3567215" y="3893452"/>
          <a:ext cx="1602662" cy="86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 </a:t>
          </a:r>
        </a:p>
      </dsp:txBody>
      <dsp:txXfrm>
        <a:off x="3567215" y="3893452"/>
        <a:ext cx="1602662" cy="861646"/>
      </dsp:txXfrm>
    </dsp:sp>
    <dsp:sp modelId="{CD19A689-9D7D-41A7-8901-1515A948DB22}">
      <dsp:nvSpPr>
        <dsp:cNvPr id="0" name=""/>
        <dsp:cNvSpPr/>
      </dsp:nvSpPr>
      <dsp:spPr>
        <a:xfrm rot="5400000">
          <a:off x="3484247" y="4656842"/>
          <a:ext cx="1436077" cy="1249387"/>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772288" y="4787286"/>
        <a:ext cx="859995" cy="98849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A91501-6AAC-499A-9660-EC1371373BDA}" type="datetimeFigureOut">
              <a:rPr lang="en-US" smtClean="0"/>
              <a:t>3/18/2019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90908-9C7B-4F79-826F-D1A7A7448024}" type="slidenum">
              <a:rPr lang="en-US" smtClean="0"/>
              <a:t>‹#›</a:t>
            </a:fld>
            <a:endParaRPr lang="en-US"/>
          </a:p>
        </p:txBody>
      </p:sp>
    </p:spTree>
    <p:extLst>
      <p:ext uri="{BB962C8B-B14F-4D97-AF65-F5344CB8AC3E}">
        <p14:creationId xmlns:p14="http://schemas.microsoft.com/office/powerpoint/2010/main" val="377470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1</a:t>
            </a:fld>
            <a:endParaRPr lang="en-US"/>
          </a:p>
        </p:txBody>
      </p:sp>
    </p:spTree>
    <p:extLst>
      <p:ext uri="{BB962C8B-B14F-4D97-AF65-F5344CB8AC3E}">
        <p14:creationId xmlns:p14="http://schemas.microsoft.com/office/powerpoint/2010/main" val="255035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Muscle</a:t>
            </a:r>
            <a:r>
              <a:rPr lang="en-US" baseline="0" dirty="0"/>
              <a:t>s build in your body similarly to how </a:t>
            </a:r>
            <a:r>
              <a:rPr lang="en-US" baseline="0" dirty="0" err="1"/>
              <a:t>legos</a:t>
            </a:r>
            <a:r>
              <a:rPr lang="en-US" baseline="0" dirty="0"/>
              <a:t> stack. When you eat protein your body breaks it down into smaller nutrients called amino acids. Amino acids easily attach to pre-existing muscle and thus we see muscle growth with appropriate exercise and eating habits. </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10</a:t>
            </a:fld>
            <a:endParaRPr lang="en-US"/>
          </a:p>
        </p:txBody>
      </p:sp>
    </p:spTree>
    <p:extLst>
      <p:ext uri="{BB962C8B-B14F-4D97-AF65-F5344CB8AC3E}">
        <p14:creationId xmlns:p14="http://schemas.microsoft.com/office/powerpoint/2010/main" val="303445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11</a:t>
            </a:fld>
            <a:endParaRPr lang="en-US"/>
          </a:p>
        </p:txBody>
      </p:sp>
    </p:spTree>
    <p:extLst>
      <p:ext uri="{BB962C8B-B14F-4D97-AF65-F5344CB8AC3E}">
        <p14:creationId xmlns:p14="http://schemas.microsoft.com/office/powerpoint/2010/main" val="8579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12</a:t>
            </a:fld>
            <a:endParaRPr lang="en-US"/>
          </a:p>
        </p:txBody>
      </p:sp>
    </p:spTree>
    <p:extLst>
      <p:ext uri="{BB962C8B-B14F-4D97-AF65-F5344CB8AC3E}">
        <p14:creationId xmlns:p14="http://schemas.microsoft.com/office/powerpoint/2010/main" val="1958993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13</a:t>
            </a:fld>
            <a:endParaRPr lang="en-US"/>
          </a:p>
        </p:txBody>
      </p:sp>
    </p:spTree>
    <p:extLst>
      <p:ext uri="{BB962C8B-B14F-4D97-AF65-F5344CB8AC3E}">
        <p14:creationId xmlns:p14="http://schemas.microsoft.com/office/powerpoint/2010/main" val="251243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Additionally, most supplement companies do NOT have to list all of their ingredients </a:t>
            </a:r>
          </a:p>
          <a:p>
            <a:pPr lvl="1"/>
            <a:r>
              <a:rPr lang="en-US" dirty="0"/>
              <a:t>Some companies undergo voluntary inspections by the FDA, which the company pays for but it is not required at this time </a:t>
            </a:r>
          </a:p>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14</a:t>
            </a:fld>
            <a:endParaRPr lang="en-US"/>
          </a:p>
        </p:txBody>
      </p:sp>
    </p:spTree>
    <p:extLst>
      <p:ext uri="{BB962C8B-B14F-4D97-AF65-F5344CB8AC3E}">
        <p14:creationId xmlns:p14="http://schemas.microsoft.com/office/powerpoint/2010/main" val="163250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15</a:t>
            </a:fld>
            <a:endParaRPr lang="en-US"/>
          </a:p>
        </p:txBody>
      </p:sp>
    </p:spTree>
    <p:extLst>
      <p:ext uri="{BB962C8B-B14F-4D97-AF65-F5344CB8AC3E}">
        <p14:creationId xmlns:p14="http://schemas.microsoft.com/office/powerpoint/2010/main" val="83235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16</a:t>
            </a:fld>
            <a:endParaRPr lang="en-US"/>
          </a:p>
        </p:txBody>
      </p:sp>
    </p:spTree>
    <p:extLst>
      <p:ext uri="{BB962C8B-B14F-4D97-AF65-F5344CB8AC3E}">
        <p14:creationId xmlns:p14="http://schemas.microsoft.com/office/powerpoint/2010/main" val="333010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need some fats, again they are protective for</a:t>
            </a:r>
            <a:r>
              <a:rPr lang="en-US" baseline="0" dirty="0"/>
              <a:t> our bodies. We want to pick more fats from the left side of the list and less from the right side </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17</a:t>
            </a:fld>
            <a:endParaRPr lang="en-US"/>
          </a:p>
        </p:txBody>
      </p:sp>
    </p:spTree>
    <p:extLst>
      <p:ext uri="{BB962C8B-B14F-4D97-AF65-F5344CB8AC3E}">
        <p14:creationId xmlns:p14="http://schemas.microsoft.com/office/powerpoint/2010/main" val="381187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18</a:t>
            </a:fld>
            <a:endParaRPr lang="en-US"/>
          </a:p>
        </p:txBody>
      </p:sp>
    </p:spTree>
    <p:extLst>
      <p:ext uri="{BB962C8B-B14F-4D97-AF65-F5344CB8AC3E}">
        <p14:creationId xmlns:p14="http://schemas.microsoft.com/office/powerpoint/2010/main" val="2956465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19</a:t>
            </a:fld>
            <a:endParaRPr lang="en-US"/>
          </a:p>
        </p:txBody>
      </p:sp>
    </p:spTree>
    <p:extLst>
      <p:ext uri="{BB962C8B-B14F-4D97-AF65-F5344CB8AC3E}">
        <p14:creationId xmlns:p14="http://schemas.microsoft.com/office/powerpoint/2010/main" val="429425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a:t>
            </a:r>
            <a:r>
              <a:rPr lang="en-US" baseline="0" dirty="0"/>
              <a:t> a lot of you are familiar with </a:t>
            </a:r>
            <a:r>
              <a:rPr lang="en-US" baseline="0" dirty="0" err="1"/>
              <a:t>MyPlate</a:t>
            </a:r>
            <a:r>
              <a:rPr lang="en-US" baseline="0" dirty="0"/>
              <a:t>. This plate tells you how your plate should look. It shows you have half of your plate should be fruits and vegetables while the other half should be grains and protein. A balanced meal also includes a side of dairy. Can anyone tell me a meal they would have for dinner that would include all of these food groups. How about some brown rice for my grain, a piece of grilled chicken for my protein, some steamed broccoli for my vegetables, some mango salsa for my fruit, and a glass of milk for my dairy. If that was my meal, I would have a My Plate dinner. Now it’s not always necessary to include all 5 groups are every meal. We aim to include at least three. Now here is where we get into the real nutrition talk. If I asked most of you could probably name your favorite fruit or vegetables but what if I asked what macronutrient apples are and what do they turn into when they are digested by our stomachs? </a:t>
            </a:r>
          </a:p>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2</a:t>
            </a:fld>
            <a:endParaRPr lang="en-US"/>
          </a:p>
        </p:txBody>
      </p:sp>
    </p:spTree>
    <p:extLst>
      <p:ext uri="{BB962C8B-B14F-4D97-AF65-F5344CB8AC3E}">
        <p14:creationId xmlns:p14="http://schemas.microsoft.com/office/powerpoint/2010/main" val="1226074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20</a:t>
            </a:fld>
            <a:endParaRPr lang="en-US"/>
          </a:p>
        </p:txBody>
      </p:sp>
    </p:spTree>
    <p:extLst>
      <p:ext uri="{BB962C8B-B14F-4D97-AF65-F5344CB8AC3E}">
        <p14:creationId xmlns:p14="http://schemas.microsoft.com/office/powerpoint/2010/main" val="157411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21</a:t>
            </a:fld>
            <a:endParaRPr lang="en-US"/>
          </a:p>
        </p:txBody>
      </p:sp>
    </p:spTree>
    <p:extLst>
      <p:ext uri="{BB962C8B-B14F-4D97-AF65-F5344CB8AC3E}">
        <p14:creationId xmlns:p14="http://schemas.microsoft.com/office/powerpoint/2010/main" val="222181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22</a:t>
            </a:fld>
            <a:endParaRPr lang="en-US"/>
          </a:p>
        </p:txBody>
      </p:sp>
    </p:spTree>
    <p:extLst>
      <p:ext uri="{BB962C8B-B14F-4D97-AF65-F5344CB8AC3E}">
        <p14:creationId xmlns:p14="http://schemas.microsoft.com/office/powerpoint/2010/main" val="4114525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23</a:t>
            </a:fld>
            <a:endParaRPr lang="en-US"/>
          </a:p>
        </p:txBody>
      </p:sp>
    </p:spTree>
    <p:extLst>
      <p:ext uri="{BB962C8B-B14F-4D97-AF65-F5344CB8AC3E}">
        <p14:creationId xmlns:p14="http://schemas.microsoft.com/office/powerpoint/2010/main" val="1667624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24</a:t>
            </a:fld>
            <a:endParaRPr lang="en-US"/>
          </a:p>
        </p:txBody>
      </p:sp>
    </p:spTree>
    <p:extLst>
      <p:ext uri="{BB962C8B-B14F-4D97-AF65-F5344CB8AC3E}">
        <p14:creationId xmlns:p14="http://schemas.microsoft.com/office/powerpoint/2010/main" val="73520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Chocolate milk has protein, carbohydrates,</a:t>
            </a:r>
            <a:r>
              <a:rPr lang="en-US" baseline="0" dirty="0"/>
              <a:t> and fluids</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25</a:t>
            </a:fld>
            <a:endParaRPr lang="en-US"/>
          </a:p>
        </p:txBody>
      </p:sp>
    </p:spTree>
    <p:extLst>
      <p:ext uri="{BB962C8B-B14F-4D97-AF65-F5344CB8AC3E}">
        <p14:creationId xmlns:p14="http://schemas.microsoft.com/office/powerpoint/2010/main" val="4180404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26</a:t>
            </a:fld>
            <a:endParaRPr lang="en-US"/>
          </a:p>
        </p:txBody>
      </p:sp>
    </p:spTree>
    <p:extLst>
      <p:ext uri="{BB962C8B-B14F-4D97-AF65-F5344CB8AC3E}">
        <p14:creationId xmlns:p14="http://schemas.microsoft.com/office/powerpoint/2010/main" val="3268747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27</a:t>
            </a:fld>
            <a:endParaRPr lang="en-US"/>
          </a:p>
        </p:txBody>
      </p:sp>
    </p:spTree>
    <p:extLst>
      <p:ext uri="{BB962C8B-B14F-4D97-AF65-F5344CB8AC3E}">
        <p14:creationId xmlns:p14="http://schemas.microsoft.com/office/powerpoint/2010/main" val="3388585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28</a:t>
            </a:fld>
            <a:endParaRPr lang="en-US"/>
          </a:p>
        </p:txBody>
      </p:sp>
    </p:spTree>
    <p:extLst>
      <p:ext uri="{BB962C8B-B14F-4D97-AF65-F5344CB8AC3E}">
        <p14:creationId xmlns:p14="http://schemas.microsoft.com/office/powerpoint/2010/main" val="4238762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29</a:t>
            </a:fld>
            <a:endParaRPr lang="en-US"/>
          </a:p>
        </p:txBody>
      </p:sp>
    </p:spTree>
    <p:extLst>
      <p:ext uri="{BB962C8B-B14F-4D97-AF65-F5344CB8AC3E}">
        <p14:creationId xmlns:p14="http://schemas.microsoft.com/office/powerpoint/2010/main" val="305090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food for</a:t>
            </a:r>
            <a:r>
              <a:rPr lang="en-US" baseline="0" dirty="0"/>
              <a:t> all of the food groups break down into one of these three categories – This can get confusing. Some foods like dairy can break down into all three macronutrients. </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3</a:t>
            </a:fld>
            <a:endParaRPr lang="en-US"/>
          </a:p>
        </p:txBody>
      </p:sp>
    </p:spTree>
    <p:extLst>
      <p:ext uri="{BB962C8B-B14F-4D97-AF65-F5344CB8AC3E}">
        <p14:creationId xmlns:p14="http://schemas.microsoft.com/office/powerpoint/2010/main" val="2292489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30</a:t>
            </a:fld>
            <a:endParaRPr lang="en-US"/>
          </a:p>
        </p:txBody>
      </p:sp>
    </p:spTree>
    <p:extLst>
      <p:ext uri="{BB962C8B-B14F-4D97-AF65-F5344CB8AC3E}">
        <p14:creationId xmlns:p14="http://schemas.microsoft.com/office/powerpoint/2010/main" val="3697847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31</a:t>
            </a:fld>
            <a:endParaRPr lang="en-US"/>
          </a:p>
        </p:txBody>
      </p:sp>
    </p:spTree>
    <p:extLst>
      <p:ext uri="{BB962C8B-B14F-4D97-AF65-F5344CB8AC3E}">
        <p14:creationId xmlns:p14="http://schemas.microsoft.com/office/powerpoint/2010/main" val="3458424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32</a:t>
            </a:fld>
            <a:endParaRPr lang="en-US"/>
          </a:p>
        </p:txBody>
      </p:sp>
    </p:spTree>
    <p:extLst>
      <p:ext uri="{BB962C8B-B14F-4D97-AF65-F5344CB8AC3E}">
        <p14:creationId xmlns:p14="http://schemas.microsoft.com/office/powerpoint/2010/main" val="3269621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you would consider your child a picky eater.</a:t>
            </a:r>
            <a:r>
              <a:rPr lang="en-US" baseline="0" dirty="0"/>
              <a:t> How many times do you think you need to try something before you know if you like it? The answer is at least 8 times and that goes for us and our kids. </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33</a:t>
            </a:fld>
            <a:endParaRPr lang="en-US"/>
          </a:p>
        </p:txBody>
      </p:sp>
    </p:spTree>
    <p:extLst>
      <p:ext uri="{BB962C8B-B14F-4D97-AF65-F5344CB8AC3E}">
        <p14:creationId xmlns:p14="http://schemas.microsoft.com/office/powerpoint/2010/main" val="1878185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34</a:t>
            </a:fld>
            <a:endParaRPr lang="en-US"/>
          </a:p>
        </p:txBody>
      </p:sp>
    </p:spTree>
    <p:extLst>
      <p:ext uri="{BB962C8B-B14F-4D97-AF65-F5344CB8AC3E}">
        <p14:creationId xmlns:p14="http://schemas.microsoft.com/office/powerpoint/2010/main" val="2106724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35</a:t>
            </a:fld>
            <a:endParaRPr lang="en-US"/>
          </a:p>
        </p:txBody>
      </p:sp>
    </p:spTree>
    <p:extLst>
      <p:ext uri="{BB962C8B-B14F-4D97-AF65-F5344CB8AC3E}">
        <p14:creationId xmlns:p14="http://schemas.microsoft.com/office/powerpoint/2010/main" val="2309221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36</a:t>
            </a:fld>
            <a:endParaRPr lang="en-US"/>
          </a:p>
        </p:txBody>
      </p:sp>
    </p:spTree>
    <p:extLst>
      <p:ext uri="{BB962C8B-B14F-4D97-AF65-F5344CB8AC3E}">
        <p14:creationId xmlns:p14="http://schemas.microsoft.com/office/powerpoint/2010/main" val="3465915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37</a:t>
            </a:fld>
            <a:endParaRPr lang="en-US"/>
          </a:p>
        </p:txBody>
      </p:sp>
    </p:spTree>
    <p:extLst>
      <p:ext uri="{BB962C8B-B14F-4D97-AF65-F5344CB8AC3E}">
        <p14:creationId xmlns:p14="http://schemas.microsoft.com/office/powerpoint/2010/main" val="2782298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38</a:t>
            </a:fld>
            <a:endParaRPr lang="en-US"/>
          </a:p>
        </p:txBody>
      </p:sp>
    </p:spTree>
    <p:extLst>
      <p:ext uri="{BB962C8B-B14F-4D97-AF65-F5344CB8AC3E}">
        <p14:creationId xmlns:p14="http://schemas.microsoft.com/office/powerpoint/2010/main" val="1770193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39</a:t>
            </a:fld>
            <a:endParaRPr lang="en-US"/>
          </a:p>
        </p:txBody>
      </p:sp>
    </p:spTree>
    <p:extLst>
      <p:ext uri="{BB962C8B-B14F-4D97-AF65-F5344CB8AC3E}">
        <p14:creationId xmlns:p14="http://schemas.microsoft.com/office/powerpoint/2010/main" val="309273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I know a lot of people have their own person beliefs about carbs, but I’m here to tell you that carbs couldn’t be more important for you student athlete. Carbohydrates are our main energy source. Our bodies breakdown carbs into glucose which is the sugar that your body prefers to use as fuel. Glucose fuels our brains and our bodies. If a person is not consuming enough carbs they may feel sluggish, tired, groggy, or irritable. I’m not sure if we have any marathon runners or weight lifters in the building but if you’ve even felt that ‘hit the wall’ feeling when your muscles just can’t take any more – that is glucose depletion. You body has officially used all of the glucose it was storing in it’s muscles to give you energy. Another situation you all might be familiar with – raise your hand if you ever skipped breakfast, okay now keep your hand raised if on those days you’ve skipped breakfast you felt like you couldn’t concentrate or get any work done. Again – this is your body asking for carbohydrates. Carbs fuel everything we do. Imagine how difficult it would be for you to focus on your homework, if you just came from a 3 hour long soccer practice and didn’t eat any carbs. We need to replenish what we use! </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4</a:t>
            </a:fld>
            <a:endParaRPr lang="en-US"/>
          </a:p>
        </p:txBody>
      </p:sp>
    </p:spTree>
    <p:extLst>
      <p:ext uri="{BB962C8B-B14F-4D97-AF65-F5344CB8AC3E}">
        <p14:creationId xmlns:p14="http://schemas.microsoft.com/office/powerpoint/2010/main" val="1664436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40</a:t>
            </a:fld>
            <a:endParaRPr lang="en-US"/>
          </a:p>
        </p:txBody>
      </p:sp>
    </p:spTree>
    <p:extLst>
      <p:ext uri="{BB962C8B-B14F-4D97-AF65-F5344CB8AC3E}">
        <p14:creationId xmlns:p14="http://schemas.microsoft.com/office/powerpoint/2010/main" val="1318885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41</a:t>
            </a:fld>
            <a:endParaRPr lang="en-US"/>
          </a:p>
        </p:txBody>
      </p:sp>
    </p:spTree>
    <p:extLst>
      <p:ext uri="{BB962C8B-B14F-4D97-AF65-F5344CB8AC3E}">
        <p14:creationId xmlns:p14="http://schemas.microsoft.com/office/powerpoint/2010/main" val="1259434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42</a:t>
            </a:fld>
            <a:endParaRPr lang="en-US"/>
          </a:p>
        </p:txBody>
      </p:sp>
    </p:spTree>
    <p:extLst>
      <p:ext uri="{BB962C8B-B14F-4D97-AF65-F5344CB8AC3E}">
        <p14:creationId xmlns:p14="http://schemas.microsoft.com/office/powerpoint/2010/main" val="4245954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43</a:t>
            </a:fld>
            <a:endParaRPr lang="en-US"/>
          </a:p>
        </p:txBody>
      </p:sp>
    </p:spTree>
    <p:extLst>
      <p:ext uri="{BB962C8B-B14F-4D97-AF65-F5344CB8AC3E}">
        <p14:creationId xmlns:p14="http://schemas.microsoft.com/office/powerpoint/2010/main" val="3458598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44</a:t>
            </a:fld>
            <a:endParaRPr lang="en-US"/>
          </a:p>
        </p:txBody>
      </p:sp>
    </p:spTree>
    <p:extLst>
      <p:ext uri="{BB962C8B-B14F-4D97-AF65-F5344CB8AC3E}">
        <p14:creationId xmlns:p14="http://schemas.microsoft.com/office/powerpoint/2010/main" val="1835556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45</a:t>
            </a:fld>
            <a:endParaRPr lang="en-US"/>
          </a:p>
        </p:txBody>
      </p:sp>
    </p:spTree>
    <p:extLst>
      <p:ext uri="{BB962C8B-B14F-4D97-AF65-F5344CB8AC3E}">
        <p14:creationId xmlns:p14="http://schemas.microsoft.com/office/powerpoint/2010/main" val="3373715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46</a:t>
            </a:fld>
            <a:endParaRPr lang="en-US"/>
          </a:p>
        </p:txBody>
      </p:sp>
    </p:spTree>
    <p:extLst>
      <p:ext uri="{BB962C8B-B14F-4D97-AF65-F5344CB8AC3E}">
        <p14:creationId xmlns:p14="http://schemas.microsoft.com/office/powerpoint/2010/main" val="227580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a:t>
            </a:r>
            <a:r>
              <a:rPr lang="en-US" baseline="0" dirty="0"/>
              <a:t> carbs you wouldn’t get very far on a soccer field or very far on your homework. You need the glucose from carbs to fuel your body and brain. </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5</a:t>
            </a:fld>
            <a:endParaRPr lang="en-US"/>
          </a:p>
        </p:txBody>
      </p:sp>
    </p:spTree>
    <p:extLst>
      <p:ext uri="{BB962C8B-B14F-4D97-AF65-F5344CB8AC3E}">
        <p14:creationId xmlns:p14="http://schemas.microsoft.com/office/powerpoint/2010/main" val="25255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you’ll see</a:t>
            </a:r>
            <a:r>
              <a:rPr lang="en-US" baseline="0" dirty="0"/>
              <a:t> that these foods are in different food groups. All of the 5 food groups are important. Fruits, vegetables, and grains give you different vitamins and minerals but once in your body they all breakdown into carbohydrates. </a:t>
            </a:r>
            <a:endParaRPr lang="en-US" dirty="0"/>
          </a:p>
        </p:txBody>
      </p:sp>
      <p:sp>
        <p:nvSpPr>
          <p:cNvPr id="4" name="Slide Number Placeholder 3"/>
          <p:cNvSpPr>
            <a:spLocks noGrp="1"/>
          </p:cNvSpPr>
          <p:nvPr>
            <p:ph type="sldNum" sz="quarter" idx="10"/>
          </p:nvPr>
        </p:nvSpPr>
        <p:spPr/>
        <p:txBody>
          <a:bodyPr/>
          <a:lstStyle/>
          <a:p>
            <a:fld id="{95290908-9C7B-4F79-826F-D1A7A7448024}" type="slidenum">
              <a:rPr lang="en-US" smtClean="0"/>
              <a:t>6</a:t>
            </a:fld>
            <a:endParaRPr lang="en-US"/>
          </a:p>
        </p:txBody>
      </p:sp>
    </p:spTree>
    <p:extLst>
      <p:ext uri="{BB962C8B-B14F-4D97-AF65-F5344CB8AC3E}">
        <p14:creationId xmlns:p14="http://schemas.microsoft.com/office/powerpoint/2010/main" val="245188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7</a:t>
            </a:fld>
            <a:endParaRPr lang="en-US"/>
          </a:p>
        </p:txBody>
      </p:sp>
    </p:spTree>
    <p:extLst>
      <p:ext uri="{BB962C8B-B14F-4D97-AF65-F5344CB8AC3E}">
        <p14:creationId xmlns:p14="http://schemas.microsoft.com/office/powerpoint/2010/main" val="295091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8</a:t>
            </a:fld>
            <a:endParaRPr lang="en-US"/>
          </a:p>
        </p:txBody>
      </p:sp>
    </p:spTree>
    <p:extLst>
      <p:ext uri="{BB962C8B-B14F-4D97-AF65-F5344CB8AC3E}">
        <p14:creationId xmlns:p14="http://schemas.microsoft.com/office/powerpoint/2010/main" val="108065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90908-9C7B-4F79-826F-D1A7A7448024}" type="slidenum">
              <a:rPr lang="en-US" smtClean="0"/>
              <a:t>9</a:t>
            </a:fld>
            <a:endParaRPr lang="en-US"/>
          </a:p>
        </p:txBody>
      </p:sp>
    </p:spTree>
    <p:extLst>
      <p:ext uri="{BB962C8B-B14F-4D97-AF65-F5344CB8AC3E}">
        <p14:creationId xmlns:p14="http://schemas.microsoft.com/office/powerpoint/2010/main" val="1278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CD3D51F-A39D-48EB-B507-662E38B91502}" type="datetimeFigureOut">
              <a:rPr lang="en-US" smtClean="0"/>
              <a:t>3/18/2019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5B81EC1-94F0-4ED7-BEA7-D1C0275FFD72}"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843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3D51F-A39D-48EB-B507-662E38B91502}"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150833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3D51F-A39D-48EB-B507-662E38B91502}"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397030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3D51F-A39D-48EB-B507-662E38B91502}"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5351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CD3D51F-A39D-48EB-B507-662E38B91502}" type="datetimeFigureOut">
              <a:rPr lang="en-US" smtClean="0"/>
              <a:t>3/18/2019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5B81EC1-94F0-4ED7-BEA7-D1C0275FFD7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256494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D3D51F-A39D-48EB-B507-662E38B91502}"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89866482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D3D51F-A39D-48EB-B507-662E38B91502}"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81683234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D3D51F-A39D-48EB-B507-662E38B91502}"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390794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3D51F-A39D-48EB-B507-662E38B91502}"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11042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0CD3D51F-A39D-48EB-B507-662E38B91502}" type="datetimeFigureOut">
              <a:rPr lang="en-US" smtClean="0"/>
              <a:t>3/18/2019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5B81EC1-94F0-4ED7-BEA7-D1C0275FFD7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540946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0CD3D51F-A39D-48EB-B507-662E38B91502}" type="datetimeFigureOut">
              <a:rPr lang="en-US" smtClean="0"/>
              <a:t>3/18/2019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5B81EC1-94F0-4ED7-BEA7-D1C0275FFD72}" type="slidenum">
              <a:rPr lang="en-US" smtClean="0"/>
              <a:t>‹#›</a:t>
            </a:fld>
            <a:endParaRPr lang="en-US"/>
          </a:p>
        </p:txBody>
      </p:sp>
    </p:spTree>
    <p:extLst>
      <p:ext uri="{BB962C8B-B14F-4D97-AF65-F5344CB8AC3E}">
        <p14:creationId xmlns:p14="http://schemas.microsoft.com/office/powerpoint/2010/main" val="213949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CD3D51F-A39D-48EB-B507-662E38B91502}" type="datetimeFigureOut">
              <a:rPr lang="en-US" smtClean="0"/>
              <a:t>3/18/2019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B81EC1-94F0-4ED7-BEA7-D1C0275FFD7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36472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tephanie.sass@wakefern.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amp;ehk=r72PnDJ3czG6lRceDasFSg&amp;r=0&amp;pid=OfficeInsert"/></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amp;ehk=o6D2BR2sWUdNQ87R7XmMTA&amp;r=0&amp;pid=OfficeInsert"/><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g&amp;ehk=vBfSO"/><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amp;ehk=plCmCpW3gMuqRtX"/><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amp;ehk=oMUKxuPKGkDvWpodWPi06A&amp;r=0&amp;pid=OfficeInsert"/></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amp;ehk=mt"/><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amp;ehk=NnLmPFzhLWVVolXidgHKFw&amp;r=0&amp;pid=OfficeInsert"/></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amp;ehk=LkuxvJq7X3o8cvDDNns57A&amp;r=0&amp;pid=OfficeInsert"/><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g&amp;ehk=mREvQ759vNpDibsW"/></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amp;ehk=z7rQm9aTGk"/><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g&amp;ehk=mTn5ajCBJlLe53u7lYuy0A&amp;r=0&amp;pid=OfficeInsert"/></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atright.org/resource/fitness/exercise/exercise-nutrition/timing-your-nutrition" TargetMode="External"/><Relationship Id="rId7" Type="http://schemas.openxmlformats.org/officeDocument/2006/relationships/hyperlink" Target="https://www.jillianmichaels.com/blog/food-and-nutrition/myth-never-eat-workou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lifehack.org/articles/lifestyle/10-foods-you-should-never-eat-after-workout.html" TargetMode="External"/><Relationship Id="rId5" Type="http://schemas.openxmlformats.org/officeDocument/2006/relationships/hyperlink" Target="http://www.shape.com/healthy-eating/diet-tips/20-foods-can-ruin-your-workout" TargetMode="External"/><Relationship Id="rId4" Type="http://schemas.openxmlformats.org/officeDocument/2006/relationships/hyperlink" Target="http://www.onegreenplanet.org/natural-health/clean-foods-to-keep-on-hand-for-healthy-pre-workout-ea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140" y="198124"/>
            <a:ext cx="8187071" cy="4064627"/>
          </a:xfrm>
        </p:spPr>
        <p:txBody>
          <a:bodyPr>
            <a:normAutofit fontScale="90000"/>
          </a:bodyPr>
          <a:lstStyle/>
          <a:p>
            <a:r>
              <a:rPr lang="en-US" dirty="0"/>
              <a:t>Healthy Habits for Student Athletes</a:t>
            </a:r>
          </a:p>
        </p:txBody>
      </p:sp>
      <p:sp>
        <p:nvSpPr>
          <p:cNvPr id="5" name="Text Placeholder 4"/>
          <p:cNvSpPr>
            <a:spLocks noGrp="1"/>
          </p:cNvSpPr>
          <p:nvPr>
            <p:ph type="body" idx="1"/>
          </p:nvPr>
        </p:nvSpPr>
        <p:spPr>
          <a:xfrm>
            <a:off x="3114140" y="4399928"/>
            <a:ext cx="7884417" cy="2206934"/>
          </a:xfrm>
        </p:spPr>
        <p:txBody>
          <a:bodyPr>
            <a:normAutofit/>
          </a:bodyPr>
          <a:lstStyle/>
          <a:p>
            <a:r>
              <a:rPr lang="en-US" dirty="0">
                <a:solidFill>
                  <a:schemeClr val="tx1"/>
                </a:solidFill>
              </a:rPr>
              <a:t>Stephanie Sass, MS RD</a:t>
            </a:r>
          </a:p>
          <a:p>
            <a:r>
              <a:rPr lang="en-US" dirty="0">
                <a:solidFill>
                  <a:schemeClr val="tx1"/>
                </a:solidFill>
                <a:hlinkClick r:id="rId3"/>
              </a:rPr>
              <a:t>Stephanie.sass@wakefern.com</a:t>
            </a:r>
            <a:r>
              <a:rPr lang="en-US" dirty="0">
                <a:solidFill>
                  <a:schemeClr val="tx1"/>
                </a:solidFill>
              </a:rPr>
              <a:t> </a:t>
            </a:r>
          </a:p>
          <a:p>
            <a:r>
              <a:rPr lang="en-US" dirty="0">
                <a:solidFill>
                  <a:schemeClr val="tx1"/>
                </a:solidFill>
              </a:rPr>
              <a:t>201-819-9619</a:t>
            </a:r>
          </a:p>
        </p:txBody>
      </p:sp>
    </p:spTree>
    <p:extLst>
      <p:ext uri="{BB962C8B-B14F-4D97-AF65-F5344CB8AC3E}">
        <p14:creationId xmlns:p14="http://schemas.microsoft.com/office/powerpoint/2010/main" val="244900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basics – Protein </a:t>
            </a:r>
          </a:p>
        </p:txBody>
      </p:sp>
      <p:sp>
        <p:nvSpPr>
          <p:cNvPr id="8" name="Content Placeholder 7"/>
          <p:cNvSpPr>
            <a:spLocks noGrp="1"/>
          </p:cNvSpPr>
          <p:nvPr>
            <p:ph idx="1"/>
          </p:nvPr>
        </p:nvSpPr>
        <p:spPr>
          <a:xfrm>
            <a:off x="1251678" y="1326777"/>
            <a:ext cx="10178322" cy="5289176"/>
          </a:xfrm>
        </p:spPr>
        <p:txBody>
          <a:bodyPr>
            <a:normAutofit/>
          </a:bodyPr>
          <a:lstStyle/>
          <a:p>
            <a:r>
              <a:rPr lang="en-US" sz="4000" dirty="0"/>
              <a:t>Protein is necessary for building muscle </a:t>
            </a:r>
          </a:p>
          <a:p>
            <a:r>
              <a:rPr lang="en-US" sz="4000" dirty="0"/>
              <a:t>Dietary protein helps muscles recover from exercise </a:t>
            </a:r>
          </a:p>
          <a:p>
            <a:r>
              <a:rPr lang="en-US" sz="4000" dirty="0"/>
              <a:t>Inadequate protein intake can cause </a:t>
            </a:r>
          </a:p>
          <a:p>
            <a:pPr lvl="1"/>
            <a:r>
              <a:rPr lang="en-US" sz="2800" dirty="0"/>
              <a:t>Slower recovery times </a:t>
            </a:r>
          </a:p>
          <a:p>
            <a:pPr lvl="1"/>
            <a:r>
              <a:rPr lang="en-US" sz="2800" dirty="0"/>
              <a:t>Muscle wasting</a:t>
            </a:r>
          </a:p>
          <a:p>
            <a:pPr lvl="1"/>
            <a:r>
              <a:rPr lang="en-US" sz="2800" dirty="0"/>
              <a:t>Decrease in athletic performance </a:t>
            </a:r>
          </a:p>
          <a:p>
            <a:pPr lvl="1"/>
            <a:r>
              <a:rPr lang="en-US" sz="2800" dirty="0"/>
              <a:t>Decreased immune system </a:t>
            </a:r>
          </a:p>
        </p:txBody>
      </p:sp>
    </p:spTree>
    <p:extLst>
      <p:ext uri="{BB962C8B-B14F-4D97-AF65-F5344CB8AC3E}">
        <p14:creationId xmlns:p14="http://schemas.microsoft.com/office/powerpoint/2010/main" val="227948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name some protein sources</a:t>
            </a:r>
          </a:p>
        </p:txBody>
      </p:sp>
      <p:sp>
        <p:nvSpPr>
          <p:cNvPr id="3" name="Content Placeholder 2"/>
          <p:cNvSpPr>
            <a:spLocks noGrp="1"/>
          </p:cNvSpPr>
          <p:nvPr>
            <p:ph idx="1"/>
          </p:nvPr>
        </p:nvSpPr>
        <p:spPr/>
        <p:txBody>
          <a:bodyPr>
            <a:normAutofit/>
          </a:bodyPr>
          <a:lstStyle/>
          <a:p>
            <a:r>
              <a:rPr lang="en-US" sz="8000" dirty="0"/>
              <a:t>Plant Based and Meat???</a:t>
            </a:r>
          </a:p>
        </p:txBody>
      </p:sp>
    </p:spTree>
    <p:extLst>
      <p:ext uri="{BB962C8B-B14F-4D97-AF65-F5344CB8AC3E}">
        <p14:creationId xmlns:p14="http://schemas.microsoft.com/office/powerpoint/2010/main" val="98461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counts as a protein choice? </a:t>
            </a:r>
          </a:p>
        </p:txBody>
      </p:sp>
      <p:sp>
        <p:nvSpPr>
          <p:cNvPr id="5" name="Text Placeholder 4"/>
          <p:cNvSpPr>
            <a:spLocks noGrp="1"/>
          </p:cNvSpPr>
          <p:nvPr>
            <p:ph type="body" idx="1"/>
          </p:nvPr>
        </p:nvSpPr>
        <p:spPr/>
        <p:txBody>
          <a:bodyPr/>
          <a:lstStyle/>
          <a:p>
            <a:r>
              <a:rPr lang="en-US" dirty="0"/>
              <a:t>Animal Proteins</a:t>
            </a:r>
          </a:p>
        </p:txBody>
      </p:sp>
      <p:sp>
        <p:nvSpPr>
          <p:cNvPr id="6" name="Content Placeholder 5"/>
          <p:cNvSpPr>
            <a:spLocks noGrp="1"/>
          </p:cNvSpPr>
          <p:nvPr>
            <p:ph sz="half" idx="2"/>
          </p:nvPr>
        </p:nvSpPr>
        <p:spPr>
          <a:xfrm>
            <a:off x="1251678" y="2909102"/>
            <a:ext cx="4800600" cy="3605998"/>
          </a:xfrm>
        </p:spPr>
        <p:txBody>
          <a:bodyPr>
            <a:normAutofit/>
          </a:bodyPr>
          <a:lstStyle/>
          <a:p>
            <a:r>
              <a:rPr lang="en-US" dirty="0"/>
              <a:t>Chicken</a:t>
            </a:r>
          </a:p>
          <a:p>
            <a:r>
              <a:rPr lang="en-US" dirty="0"/>
              <a:t>Fish </a:t>
            </a:r>
          </a:p>
          <a:p>
            <a:r>
              <a:rPr lang="en-US" dirty="0"/>
              <a:t>Lean cuts of pork (pork loin) </a:t>
            </a:r>
          </a:p>
          <a:p>
            <a:r>
              <a:rPr lang="en-US" dirty="0"/>
              <a:t>Lean cuts of beef (sirloin, strip, tenderloin)</a:t>
            </a:r>
          </a:p>
          <a:p>
            <a:r>
              <a:rPr lang="en-US" dirty="0"/>
              <a:t>90-99% lean ground beef</a:t>
            </a:r>
          </a:p>
          <a:p>
            <a:r>
              <a:rPr lang="en-US" dirty="0"/>
              <a:t>Lean ground turkey</a:t>
            </a:r>
          </a:p>
          <a:p>
            <a:r>
              <a:rPr lang="en-US" dirty="0"/>
              <a:t>Dairy</a:t>
            </a:r>
          </a:p>
          <a:p>
            <a:r>
              <a:rPr lang="en-US" dirty="0"/>
              <a:t>Eggs</a:t>
            </a:r>
          </a:p>
        </p:txBody>
      </p:sp>
      <p:sp>
        <p:nvSpPr>
          <p:cNvPr id="7" name="Text Placeholder 6"/>
          <p:cNvSpPr>
            <a:spLocks noGrp="1"/>
          </p:cNvSpPr>
          <p:nvPr>
            <p:ph type="body" sz="quarter" idx="3"/>
          </p:nvPr>
        </p:nvSpPr>
        <p:spPr/>
        <p:txBody>
          <a:bodyPr/>
          <a:lstStyle/>
          <a:p>
            <a:r>
              <a:rPr lang="en-US" dirty="0"/>
              <a:t>Plant Proteins</a:t>
            </a:r>
          </a:p>
        </p:txBody>
      </p:sp>
      <p:sp>
        <p:nvSpPr>
          <p:cNvPr id="8" name="Content Placeholder 7"/>
          <p:cNvSpPr>
            <a:spLocks noGrp="1"/>
          </p:cNvSpPr>
          <p:nvPr>
            <p:ph sz="quarter" idx="4"/>
          </p:nvPr>
        </p:nvSpPr>
        <p:spPr/>
        <p:txBody>
          <a:bodyPr/>
          <a:lstStyle/>
          <a:p>
            <a:r>
              <a:rPr lang="en-US" dirty="0"/>
              <a:t>Nuts and seeds </a:t>
            </a:r>
          </a:p>
          <a:p>
            <a:r>
              <a:rPr lang="en-US" dirty="0"/>
              <a:t>Nut and seed butters</a:t>
            </a:r>
          </a:p>
          <a:p>
            <a:r>
              <a:rPr lang="en-US" dirty="0"/>
              <a:t>Tofu and soy beans </a:t>
            </a:r>
          </a:p>
          <a:p>
            <a:r>
              <a:rPr lang="en-US" dirty="0"/>
              <a:t>Beans and lentils </a:t>
            </a:r>
          </a:p>
          <a:p>
            <a:endParaRPr lang="en-US" dirty="0"/>
          </a:p>
        </p:txBody>
      </p:sp>
    </p:spTree>
    <p:extLst>
      <p:ext uri="{BB962C8B-B14F-4D97-AF65-F5344CB8AC3E}">
        <p14:creationId xmlns:p14="http://schemas.microsoft.com/office/powerpoint/2010/main" val="313905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904565" y="753035"/>
            <a:ext cx="1757082" cy="2241177"/>
          </a:xfrm>
        </p:spPr>
        <p:txBody>
          <a:bodyPr/>
          <a:lstStyle/>
          <a:p>
            <a:r>
              <a:rPr lang="en-US" dirty="0">
                <a:solidFill>
                  <a:schemeClr val="tx1"/>
                </a:solidFill>
              </a:rPr>
              <a:t>¼ of your plate should be lean protein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018" y="169106"/>
            <a:ext cx="6766112" cy="6151011"/>
          </a:xfrm>
          <a:prstGeom prst="rect">
            <a:avLst/>
          </a:prstGeom>
        </p:spPr>
      </p:pic>
    </p:spTree>
    <p:extLst>
      <p:ext uri="{BB962C8B-B14F-4D97-AF65-F5344CB8AC3E}">
        <p14:creationId xmlns:p14="http://schemas.microsoft.com/office/powerpoint/2010/main" val="327909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72886"/>
          </a:xfrm>
        </p:spPr>
        <p:txBody>
          <a:bodyPr/>
          <a:lstStyle/>
          <a:p>
            <a:r>
              <a:rPr lang="en-US" dirty="0"/>
              <a:t>Protein Supplements </a:t>
            </a:r>
          </a:p>
        </p:txBody>
      </p:sp>
      <p:sp>
        <p:nvSpPr>
          <p:cNvPr id="3" name="Content Placeholder 2"/>
          <p:cNvSpPr>
            <a:spLocks noGrp="1"/>
          </p:cNvSpPr>
          <p:nvPr>
            <p:ph idx="1"/>
          </p:nvPr>
        </p:nvSpPr>
        <p:spPr>
          <a:xfrm>
            <a:off x="1251678" y="1355271"/>
            <a:ext cx="10178322" cy="5094515"/>
          </a:xfrm>
        </p:spPr>
        <p:txBody>
          <a:bodyPr>
            <a:noAutofit/>
          </a:bodyPr>
          <a:lstStyle/>
          <a:p>
            <a:r>
              <a:rPr lang="en-US" sz="3200" dirty="0"/>
              <a:t>Most dietary supplements are NOT REGULATED BY THE FDA </a:t>
            </a:r>
          </a:p>
          <a:p>
            <a:r>
              <a:rPr lang="en-US" sz="3200" dirty="0"/>
              <a:t>Dietary supplements are NOT required to list all of their ingredients </a:t>
            </a:r>
          </a:p>
          <a:p>
            <a:r>
              <a:rPr lang="en-US" sz="3200" dirty="0"/>
              <a:t>Most American children are consuming 2-3 times their protein needs</a:t>
            </a:r>
          </a:p>
          <a:p>
            <a:r>
              <a:rPr lang="en-US" sz="3200" dirty="0"/>
              <a:t>Excess proteins can increase risk of dehydration </a:t>
            </a:r>
          </a:p>
          <a:p>
            <a:r>
              <a:rPr lang="en-US" sz="3200" dirty="0"/>
              <a:t>Excess proteins over a long period of time can cause kidney damage </a:t>
            </a:r>
          </a:p>
        </p:txBody>
      </p:sp>
    </p:spTree>
    <p:extLst>
      <p:ext uri="{BB962C8B-B14F-4D97-AF65-F5344CB8AC3E}">
        <p14:creationId xmlns:p14="http://schemas.microsoft.com/office/powerpoint/2010/main" val="193066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from the American academy of pediatrics</a:t>
            </a:r>
          </a:p>
        </p:txBody>
      </p:sp>
      <p:sp>
        <p:nvSpPr>
          <p:cNvPr id="3" name="Content Placeholder 2"/>
          <p:cNvSpPr>
            <a:spLocks noGrp="1"/>
          </p:cNvSpPr>
          <p:nvPr>
            <p:ph idx="1"/>
          </p:nvPr>
        </p:nvSpPr>
        <p:spPr>
          <a:xfrm>
            <a:off x="1251678" y="1874517"/>
            <a:ext cx="10178322" cy="4754883"/>
          </a:xfrm>
        </p:spPr>
        <p:txBody>
          <a:bodyPr>
            <a:noAutofit/>
          </a:bodyPr>
          <a:lstStyle/>
          <a:p>
            <a:r>
              <a:rPr lang="en-US" sz="3200" dirty="0"/>
              <a:t>Although athletes might need extra protein if they participate in strenuous physical exercise, the American Academy of Pediatrics advises against relying on protein supplements to provide this extra nutrition. They caution that no research shows that protein supplements improve muscle development, coordination, or strength. Good whole food sources of protein include eggs, meats, and fish. Vegetarian sources include nuts, dairy products, and legumes such as soybeans or lentils. </a:t>
            </a:r>
          </a:p>
        </p:txBody>
      </p:sp>
    </p:spTree>
    <p:extLst>
      <p:ext uri="{BB962C8B-B14F-4D97-AF65-F5344CB8AC3E}">
        <p14:creationId xmlns:p14="http://schemas.microsoft.com/office/powerpoint/2010/main" val="91072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 fats </a:t>
            </a:r>
          </a:p>
        </p:txBody>
      </p:sp>
      <p:sp>
        <p:nvSpPr>
          <p:cNvPr id="3" name="Content Placeholder 2"/>
          <p:cNvSpPr>
            <a:spLocks noGrp="1"/>
          </p:cNvSpPr>
          <p:nvPr>
            <p:ph idx="1"/>
          </p:nvPr>
        </p:nvSpPr>
        <p:spPr>
          <a:xfrm>
            <a:off x="1251678" y="1308847"/>
            <a:ext cx="10178322" cy="4966447"/>
          </a:xfrm>
        </p:spPr>
        <p:txBody>
          <a:bodyPr>
            <a:normAutofit lnSpcReduction="10000"/>
          </a:bodyPr>
          <a:lstStyle/>
          <a:p>
            <a:r>
              <a:rPr lang="en-US" sz="4000" dirty="0"/>
              <a:t> Body fat is protective</a:t>
            </a:r>
          </a:p>
          <a:p>
            <a:pPr lvl="1"/>
            <a:r>
              <a:rPr lang="en-US" sz="3800" dirty="0"/>
              <a:t> </a:t>
            </a:r>
            <a:r>
              <a:rPr lang="en-US" sz="2800" dirty="0"/>
              <a:t>We all need some fat to cushion our organs and protect us from injury </a:t>
            </a:r>
          </a:p>
          <a:p>
            <a:r>
              <a:rPr lang="en-US" sz="4000" dirty="0"/>
              <a:t> The body needs fat to absorb fat soluble vitamins </a:t>
            </a:r>
          </a:p>
          <a:p>
            <a:pPr lvl="1"/>
            <a:r>
              <a:rPr lang="en-US" sz="3000" dirty="0"/>
              <a:t>This includes vitamin A, D, E, &amp; K </a:t>
            </a:r>
          </a:p>
          <a:p>
            <a:r>
              <a:rPr lang="en-US" sz="4000" dirty="0"/>
              <a:t> Fat is needed to maintain testosterone levels in boys and girls </a:t>
            </a:r>
          </a:p>
        </p:txBody>
      </p:sp>
    </p:spTree>
    <p:extLst>
      <p:ext uri="{BB962C8B-B14F-4D97-AF65-F5344CB8AC3E}">
        <p14:creationId xmlns:p14="http://schemas.microsoft.com/office/powerpoint/2010/main" val="225779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a fat choice?</a:t>
            </a:r>
          </a:p>
        </p:txBody>
      </p:sp>
      <p:sp>
        <p:nvSpPr>
          <p:cNvPr id="4" name="Text Placeholder 3"/>
          <p:cNvSpPr>
            <a:spLocks noGrp="1"/>
          </p:cNvSpPr>
          <p:nvPr>
            <p:ph type="body" idx="1"/>
          </p:nvPr>
        </p:nvSpPr>
        <p:spPr>
          <a:xfrm>
            <a:off x="1252728" y="1167285"/>
            <a:ext cx="4800600" cy="632529"/>
          </a:xfrm>
        </p:spPr>
        <p:txBody>
          <a:bodyPr/>
          <a:lstStyle/>
          <a:p>
            <a:r>
              <a:rPr lang="en-US" sz="3200" dirty="0"/>
              <a:t>Better choices</a:t>
            </a:r>
            <a:endParaRPr lang="en-US" dirty="0"/>
          </a:p>
        </p:txBody>
      </p:sp>
      <p:sp>
        <p:nvSpPr>
          <p:cNvPr id="3" name="Content Placeholder 2"/>
          <p:cNvSpPr>
            <a:spLocks noGrp="1"/>
          </p:cNvSpPr>
          <p:nvPr>
            <p:ph sz="half" idx="2"/>
          </p:nvPr>
        </p:nvSpPr>
        <p:spPr>
          <a:xfrm>
            <a:off x="1252728" y="1943141"/>
            <a:ext cx="4800600" cy="4593845"/>
          </a:xfrm>
        </p:spPr>
        <p:txBody>
          <a:bodyPr>
            <a:normAutofit lnSpcReduction="10000"/>
          </a:bodyPr>
          <a:lstStyle/>
          <a:p>
            <a:r>
              <a:rPr lang="en-US" sz="3500" dirty="0"/>
              <a:t>Nuts and seeds</a:t>
            </a:r>
          </a:p>
          <a:p>
            <a:r>
              <a:rPr lang="en-US" sz="3500" dirty="0"/>
              <a:t>Nut and seed butters</a:t>
            </a:r>
          </a:p>
          <a:p>
            <a:r>
              <a:rPr lang="en-US" sz="3500" dirty="0"/>
              <a:t>Oils </a:t>
            </a:r>
          </a:p>
          <a:p>
            <a:r>
              <a:rPr lang="en-US" sz="3500" dirty="0"/>
              <a:t>Fatty fish (tuna, salmon)</a:t>
            </a:r>
          </a:p>
          <a:p>
            <a:r>
              <a:rPr lang="en-US" sz="3500" dirty="0"/>
              <a:t>Avocado </a:t>
            </a:r>
          </a:p>
          <a:p>
            <a:r>
              <a:rPr lang="en-US" sz="3500" dirty="0"/>
              <a:t>1 or 2% milk </a:t>
            </a:r>
          </a:p>
          <a:p>
            <a:r>
              <a:rPr lang="en-US" sz="3500" dirty="0"/>
              <a:t>Low-fat cheese </a:t>
            </a:r>
          </a:p>
          <a:p>
            <a:pPr marL="0" indent="0">
              <a:buNone/>
            </a:pPr>
            <a:endParaRPr lang="en-US" dirty="0"/>
          </a:p>
        </p:txBody>
      </p:sp>
      <p:sp>
        <p:nvSpPr>
          <p:cNvPr id="5" name="Text Placeholder 4"/>
          <p:cNvSpPr>
            <a:spLocks noGrp="1"/>
          </p:cNvSpPr>
          <p:nvPr>
            <p:ph type="body" sz="quarter" idx="3"/>
          </p:nvPr>
        </p:nvSpPr>
        <p:spPr>
          <a:xfrm>
            <a:off x="6053328" y="1167285"/>
            <a:ext cx="5372100" cy="632529"/>
          </a:xfrm>
        </p:spPr>
        <p:txBody>
          <a:bodyPr/>
          <a:lstStyle/>
          <a:p>
            <a:r>
              <a:rPr lang="en-US" sz="3200" dirty="0"/>
              <a:t>Sometimes choices</a:t>
            </a:r>
          </a:p>
        </p:txBody>
      </p:sp>
      <p:sp>
        <p:nvSpPr>
          <p:cNvPr id="6" name="Content Placeholder 5"/>
          <p:cNvSpPr>
            <a:spLocks noGrp="1"/>
          </p:cNvSpPr>
          <p:nvPr>
            <p:ph sz="quarter" idx="4"/>
          </p:nvPr>
        </p:nvSpPr>
        <p:spPr>
          <a:xfrm>
            <a:off x="6624828" y="1943141"/>
            <a:ext cx="4800600" cy="4263105"/>
          </a:xfrm>
        </p:spPr>
        <p:txBody>
          <a:bodyPr>
            <a:normAutofit lnSpcReduction="10000"/>
          </a:bodyPr>
          <a:lstStyle/>
          <a:p>
            <a:r>
              <a:rPr lang="en-US" sz="3200" dirty="0"/>
              <a:t>Butter</a:t>
            </a:r>
          </a:p>
          <a:p>
            <a:r>
              <a:rPr lang="en-US" sz="3200" dirty="0"/>
              <a:t>Cream </a:t>
            </a:r>
          </a:p>
          <a:p>
            <a:r>
              <a:rPr lang="en-US" sz="3200" dirty="0"/>
              <a:t>Whole milk </a:t>
            </a:r>
          </a:p>
          <a:p>
            <a:r>
              <a:rPr lang="en-US" sz="3200" dirty="0"/>
              <a:t>Full fat cheese</a:t>
            </a:r>
          </a:p>
          <a:p>
            <a:r>
              <a:rPr lang="en-US" sz="3200" dirty="0"/>
              <a:t>Doughnuts </a:t>
            </a:r>
          </a:p>
          <a:p>
            <a:r>
              <a:rPr lang="en-US" sz="3200" dirty="0"/>
              <a:t>Cakes and cookies </a:t>
            </a:r>
          </a:p>
          <a:p>
            <a:r>
              <a:rPr lang="en-US" sz="3200" dirty="0"/>
              <a:t>Fried foods</a:t>
            </a:r>
          </a:p>
          <a:p>
            <a:pPr lvl="1"/>
            <a:endParaRPr lang="en-US" sz="3000" dirty="0"/>
          </a:p>
        </p:txBody>
      </p:sp>
    </p:spTree>
    <p:extLst>
      <p:ext uri="{BB962C8B-B14F-4D97-AF65-F5344CB8AC3E}">
        <p14:creationId xmlns:p14="http://schemas.microsoft.com/office/powerpoint/2010/main" val="107650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lstStyle/>
          <a:p>
            <a:pPr algn="ctr"/>
            <a:r>
              <a:rPr lang="en-US" dirty="0"/>
              <a:t>Which is better </a:t>
            </a:r>
            <a:br>
              <a:rPr lang="en-US" dirty="0"/>
            </a:br>
            <a:r>
              <a:rPr lang="en-US" dirty="0"/>
              <a:t>to eat pre-workout</a:t>
            </a:r>
          </a:p>
        </p:txBody>
      </p:sp>
      <p:pic>
        <p:nvPicPr>
          <p:cNvPr id="5" name="Content Placeholder 4" descr="File:&lt;strong&gt;Banana&lt;/strong&gt;-Single.jpg - Wikipedi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62701" y="2257425"/>
            <a:ext cx="4078697" cy="3594100"/>
          </a:xfrm>
        </p:spPr>
      </p:pic>
      <p:pic>
        <p:nvPicPr>
          <p:cNvPr id="9" name="Picture 8" descr="&lt;strong&gt;turkey-slices&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731" y="2257425"/>
            <a:ext cx="3607777" cy="3607777"/>
          </a:xfrm>
          <a:prstGeom prst="rect">
            <a:avLst/>
          </a:prstGeom>
        </p:spPr>
      </p:pic>
      <p:sp>
        <p:nvSpPr>
          <p:cNvPr id="10" name="TextBox 9"/>
          <p:cNvSpPr txBox="1"/>
          <p:nvPr/>
        </p:nvSpPr>
        <p:spPr>
          <a:xfrm rot="19932948">
            <a:off x="2146278" y="2673015"/>
            <a:ext cx="1942962" cy="646331"/>
          </a:xfrm>
          <a:prstGeom prst="rect">
            <a:avLst/>
          </a:prstGeom>
          <a:noFill/>
        </p:spPr>
        <p:txBody>
          <a:bodyPr wrap="square" rtlCol="0">
            <a:spAutoFit/>
          </a:bodyPr>
          <a:lstStyle/>
          <a:p>
            <a:pPr algn="ctr"/>
            <a:r>
              <a:rPr lang="en-US" dirty="0">
                <a:latin typeface="Arial Narrow" panose="020B0606020202030204" pitchFamily="34" charset="0"/>
              </a:rPr>
              <a:t>Banana vs. </a:t>
            </a:r>
          </a:p>
          <a:p>
            <a:pPr algn="ctr"/>
            <a:r>
              <a:rPr lang="en-US" dirty="0">
                <a:latin typeface="Arial Narrow" panose="020B0606020202030204" pitchFamily="34" charset="0"/>
              </a:rPr>
              <a:t>Sliced Turkey </a:t>
            </a:r>
          </a:p>
        </p:txBody>
      </p:sp>
    </p:spTree>
    <p:extLst>
      <p:ext uri="{BB962C8B-B14F-4D97-AF65-F5344CB8AC3E}">
        <p14:creationId xmlns:p14="http://schemas.microsoft.com/office/powerpoint/2010/main" val="342160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2">
                    <a:lumMod val="25000"/>
                    <a:lumOff val="75000"/>
                  </a:schemeClr>
                </a:solidFill>
              </a:rPr>
              <a:t>Why not the turkey?</a:t>
            </a:r>
          </a:p>
        </p:txBody>
      </p:sp>
      <p:sp>
        <p:nvSpPr>
          <p:cNvPr id="3" name="Content Placeholder 2"/>
          <p:cNvSpPr>
            <a:spLocks noGrp="1"/>
          </p:cNvSpPr>
          <p:nvPr>
            <p:ph idx="1"/>
          </p:nvPr>
        </p:nvSpPr>
        <p:spPr/>
        <p:txBody>
          <a:bodyPr/>
          <a:lstStyle/>
          <a:p>
            <a:r>
              <a:rPr lang="en-US" dirty="0"/>
              <a:t>The banana is the winner</a:t>
            </a:r>
          </a:p>
          <a:p>
            <a:pPr lvl="1"/>
            <a:r>
              <a:rPr lang="en-US" dirty="0"/>
              <a:t>Full of fiber to keep the blood sugar stable</a:t>
            </a:r>
          </a:p>
          <a:p>
            <a:pPr lvl="1"/>
            <a:r>
              <a:rPr lang="en-US" dirty="0"/>
              <a:t>Packed with potassium, b vitamins, &amp; magnesium</a:t>
            </a:r>
          </a:p>
          <a:p>
            <a:pPr lvl="1"/>
            <a:r>
              <a:rPr lang="en-US" dirty="0"/>
              <a:t>Naturally energizing and calming </a:t>
            </a:r>
          </a:p>
          <a:p>
            <a:pPr lvl="1"/>
            <a:r>
              <a:rPr lang="en-US" dirty="0"/>
              <a:t>Releases steady energy as it digests </a:t>
            </a:r>
          </a:p>
        </p:txBody>
      </p:sp>
      <p:sp>
        <p:nvSpPr>
          <p:cNvPr id="4" name="Text Placeholder 3"/>
          <p:cNvSpPr>
            <a:spLocks noGrp="1"/>
          </p:cNvSpPr>
          <p:nvPr>
            <p:ph type="body" sz="half" idx="2"/>
          </p:nvPr>
        </p:nvSpPr>
        <p:spPr/>
        <p:txBody>
          <a:bodyPr>
            <a:normAutofit/>
          </a:bodyPr>
          <a:lstStyle/>
          <a:p>
            <a:r>
              <a:rPr lang="en-US" sz="2400" dirty="0"/>
              <a:t>Protein is preferred post-workout</a:t>
            </a:r>
          </a:p>
          <a:p>
            <a:r>
              <a:rPr lang="en-US" sz="2400" dirty="0"/>
              <a:t>Deli meats are often high in sodium – can cause unwanted bloating</a:t>
            </a:r>
          </a:p>
        </p:txBody>
      </p:sp>
    </p:spTree>
    <p:extLst>
      <p:ext uri="{BB962C8B-B14F-4D97-AF65-F5344CB8AC3E}">
        <p14:creationId xmlns:p14="http://schemas.microsoft.com/office/powerpoint/2010/main" val="127986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2720247" cy="1492132"/>
          </a:xfrm>
        </p:spPr>
        <p:txBody>
          <a:bodyPr/>
          <a:lstStyle/>
          <a:p>
            <a:r>
              <a:rPr lang="en-US" dirty="0"/>
              <a:t>MY Plate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7839" y="1071563"/>
            <a:ext cx="6073299" cy="5521181"/>
          </a:xfrm>
        </p:spPr>
      </p:pic>
    </p:spTree>
    <p:extLst>
      <p:ext uri="{BB962C8B-B14F-4D97-AF65-F5344CB8AC3E}">
        <p14:creationId xmlns:p14="http://schemas.microsoft.com/office/powerpoint/2010/main" val="359336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lstStyle/>
          <a:p>
            <a:pPr algn="ctr"/>
            <a:r>
              <a:rPr lang="en-US" dirty="0"/>
              <a:t>Which is better </a:t>
            </a:r>
            <a:br>
              <a:rPr lang="en-US" dirty="0"/>
            </a:br>
            <a:r>
              <a:rPr lang="en-US" dirty="0"/>
              <a:t>to eat pre-workout</a:t>
            </a:r>
          </a:p>
        </p:txBody>
      </p:sp>
      <p:sp>
        <p:nvSpPr>
          <p:cNvPr id="10" name="TextBox 9"/>
          <p:cNvSpPr txBox="1"/>
          <p:nvPr/>
        </p:nvSpPr>
        <p:spPr>
          <a:xfrm>
            <a:off x="1251678" y="1096475"/>
            <a:ext cx="1752840" cy="646331"/>
          </a:xfrm>
          <a:prstGeom prst="rect">
            <a:avLst/>
          </a:prstGeom>
          <a:noFill/>
        </p:spPr>
        <p:txBody>
          <a:bodyPr wrap="square" rtlCol="0">
            <a:spAutoFit/>
          </a:bodyPr>
          <a:lstStyle/>
          <a:p>
            <a:pPr algn="ctr"/>
            <a:r>
              <a:rPr lang="en-US" dirty="0">
                <a:latin typeface="Arial Narrow" panose="020B0606020202030204" pitchFamily="34" charset="0"/>
              </a:rPr>
              <a:t>Oatmeal vs. </a:t>
            </a:r>
          </a:p>
          <a:p>
            <a:pPr algn="ctr"/>
            <a:r>
              <a:rPr lang="en-US" dirty="0">
                <a:latin typeface="Arial Narrow" panose="020B0606020202030204" pitchFamily="34" charset="0"/>
              </a:rPr>
              <a:t>Hummus</a:t>
            </a:r>
          </a:p>
        </p:txBody>
      </p:sp>
      <p:pic>
        <p:nvPicPr>
          <p:cNvPr id="6" name="Content Placeholder 5" descr="Here's when to eat it : Eat &lt;strong&gt;oatmeal&lt;/strong&gt; first thing in the morning fo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8706" y="2271102"/>
            <a:ext cx="4792133" cy="3594100"/>
          </a:xfrm>
        </p:spPr>
      </p:pic>
      <p:pic>
        <p:nvPicPr>
          <p:cNvPr id="8" name="Picture 7" descr="File:&lt;strong&gt;Hummus&lt;/strong&gt; from The Nile.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40549" y="3043858"/>
            <a:ext cx="1895363" cy="1381292"/>
          </a:xfrm>
          <a:prstGeom prst="rect">
            <a:avLst/>
          </a:prstGeom>
        </p:spPr>
      </p:pic>
      <p:pic>
        <p:nvPicPr>
          <p:cNvPr id="12" name="Picture 11" descr="&lt;strong&gt;hummus&lt;/strong&gt; or its full name &lt;strong&gt;hummus&lt;/strong&gt; bi tahini &lt;strong&gt;hummus&lt;/strong&gt; in arabic is th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127732" y="1794399"/>
            <a:ext cx="3596964" cy="4550371"/>
          </a:xfrm>
          <a:prstGeom prst="rect">
            <a:avLst/>
          </a:prstGeom>
        </p:spPr>
      </p:pic>
    </p:spTree>
    <p:extLst>
      <p:ext uri="{BB962C8B-B14F-4D97-AF65-F5344CB8AC3E}">
        <p14:creationId xmlns:p14="http://schemas.microsoft.com/office/powerpoint/2010/main" val="315688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2">
                    <a:lumMod val="25000"/>
                    <a:lumOff val="75000"/>
                  </a:schemeClr>
                </a:solidFill>
              </a:rPr>
              <a:t>Why not the hummus?</a:t>
            </a:r>
          </a:p>
        </p:txBody>
      </p:sp>
      <p:sp>
        <p:nvSpPr>
          <p:cNvPr id="3" name="Content Placeholder 2"/>
          <p:cNvSpPr>
            <a:spLocks noGrp="1"/>
          </p:cNvSpPr>
          <p:nvPr>
            <p:ph idx="1"/>
          </p:nvPr>
        </p:nvSpPr>
        <p:spPr/>
        <p:txBody>
          <a:bodyPr>
            <a:normAutofit/>
          </a:bodyPr>
          <a:lstStyle/>
          <a:p>
            <a:r>
              <a:rPr lang="en-US" dirty="0"/>
              <a:t>Oatmeal is the winner</a:t>
            </a:r>
          </a:p>
          <a:p>
            <a:pPr lvl="1"/>
            <a:r>
              <a:rPr lang="en-US" dirty="0"/>
              <a:t>Packed with fiber</a:t>
            </a:r>
          </a:p>
          <a:p>
            <a:pPr lvl="1"/>
            <a:r>
              <a:rPr lang="en-US" dirty="0"/>
              <a:t>Easily digested </a:t>
            </a:r>
          </a:p>
          <a:p>
            <a:pPr lvl="1"/>
            <a:r>
              <a:rPr lang="en-US" dirty="0"/>
              <a:t>Loaded with potassium and magnesium which is needed for energy</a:t>
            </a:r>
          </a:p>
          <a:p>
            <a:pPr lvl="1"/>
            <a:r>
              <a:rPr lang="en-US" dirty="0"/>
              <a:t>Generally 1/3 cup is plenty before a workout</a:t>
            </a:r>
          </a:p>
          <a:p>
            <a:pPr lvl="1"/>
            <a:r>
              <a:rPr lang="en-US" dirty="0"/>
              <a:t>Mix with milk for extra energy</a:t>
            </a:r>
          </a:p>
        </p:txBody>
      </p:sp>
      <p:sp>
        <p:nvSpPr>
          <p:cNvPr id="4" name="Text Placeholder 3"/>
          <p:cNvSpPr>
            <a:spLocks noGrp="1"/>
          </p:cNvSpPr>
          <p:nvPr>
            <p:ph type="body" sz="half" idx="2"/>
          </p:nvPr>
        </p:nvSpPr>
        <p:spPr/>
        <p:txBody>
          <a:bodyPr>
            <a:normAutofit/>
          </a:bodyPr>
          <a:lstStyle/>
          <a:p>
            <a:r>
              <a:rPr lang="en-US" sz="2400" dirty="0"/>
              <a:t>Yes, hummus is a healthy snack but…..</a:t>
            </a:r>
          </a:p>
          <a:p>
            <a:r>
              <a:rPr lang="en-US" sz="2400" dirty="0"/>
              <a:t>Bean-based foods tend to be high in indigestible carbohydrates which may cause gas and bloating</a:t>
            </a:r>
          </a:p>
        </p:txBody>
      </p:sp>
    </p:spTree>
    <p:extLst>
      <p:ext uri="{BB962C8B-B14F-4D97-AF65-F5344CB8AC3E}">
        <p14:creationId xmlns:p14="http://schemas.microsoft.com/office/powerpoint/2010/main" val="292789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lstStyle/>
          <a:p>
            <a:pPr algn="ctr"/>
            <a:r>
              <a:rPr lang="en-US" dirty="0"/>
              <a:t>Which is better </a:t>
            </a:r>
            <a:br>
              <a:rPr lang="en-US" dirty="0"/>
            </a:br>
            <a:r>
              <a:rPr lang="en-US" dirty="0"/>
              <a:t>to eat pre-workout</a:t>
            </a:r>
          </a:p>
        </p:txBody>
      </p:sp>
      <p:sp>
        <p:nvSpPr>
          <p:cNvPr id="10" name="TextBox 9"/>
          <p:cNvSpPr txBox="1"/>
          <p:nvPr/>
        </p:nvSpPr>
        <p:spPr>
          <a:xfrm>
            <a:off x="5520043" y="1827707"/>
            <a:ext cx="1752840" cy="646331"/>
          </a:xfrm>
          <a:prstGeom prst="rect">
            <a:avLst/>
          </a:prstGeom>
          <a:noFill/>
        </p:spPr>
        <p:txBody>
          <a:bodyPr wrap="square" rtlCol="0">
            <a:spAutoFit/>
          </a:bodyPr>
          <a:lstStyle/>
          <a:p>
            <a:pPr algn="ctr"/>
            <a:r>
              <a:rPr lang="en-US" dirty="0">
                <a:latin typeface="Arial Narrow" panose="020B0606020202030204" pitchFamily="34" charset="0"/>
              </a:rPr>
              <a:t>Hardboiled eggs</a:t>
            </a:r>
          </a:p>
          <a:p>
            <a:pPr algn="ctr"/>
            <a:r>
              <a:rPr lang="en-US" dirty="0">
                <a:latin typeface="Arial Narrow" panose="020B0606020202030204" pitchFamily="34" charset="0"/>
              </a:rPr>
              <a:t>vs. Quinoa</a:t>
            </a:r>
          </a:p>
        </p:txBody>
      </p:sp>
      <p:pic>
        <p:nvPicPr>
          <p:cNvPr id="11" name="Content Placeholder 10" descr="La &lt;strong&gt;quinoa&lt;/strong&gt; es un excelente sustituto de lo cereales, para los celíaco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0757" y="2565821"/>
            <a:ext cx="4548228" cy="3411171"/>
          </a:xfrm>
        </p:spPr>
      </p:pic>
      <p:pic>
        <p:nvPicPr>
          <p:cNvPr id="14" name="Picture 13" descr="How to &lt;strong&gt;Boil&lt;/strong&gt; &lt;strong&gt;Eggs&lt;/strong&gt; Easy | Elana's Pant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790" y="2565821"/>
            <a:ext cx="4543507" cy="3411171"/>
          </a:xfrm>
          <a:prstGeom prst="rect">
            <a:avLst/>
          </a:prstGeom>
        </p:spPr>
      </p:pic>
    </p:spTree>
    <p:extLst>
      <p:ext uri="{BB962C8B-B14F-4D97-AF65-F5344CB8AC3E}">
        <p14:creationId xmlns:p14="http://schemas.microsoft.com/office/powerpoint/2010/main" val="15882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25000"/>
                    <a:lumOff val="75000"/>
                  </a:schemeClr>
                </a:solidFill>
              </a:rPr>
              <a:t>Why not the eggs?</a:t>
            </a:r>
          </a:p>
        </p:txBody>
      </p:sp>
      <p:sp>
        <p:nvSpPr>
          <p:cNvPr id="3" name="Content Placeholder 2"/>
          <p:cNvSpPr>
            <a:spLocks noGrp="1"/>
          </p:cNvSpPr>
          <p:nvPr>
            <p:ph idx="1"/>
          </p:nvPr>
        </p:nvSpPr>
        <p:spPr/>
        <p:txBody>
          <a:bodyPr>
            <a:normAutofit/>
          </a:bodyPr>
          <a:lstStyle/>
          <a:p>
            <a:r>
              <a:rPr lang="en-US" dirty="0"/>
              <a:t>Quinoa takes the win</a:t>
            </a:r>
          </a:p>
          <a:p>
            <a:pPr lvl="1"/>
            <a:r>
              <a:rPr lang="en-US" dirty="0"/>
              <a:t>A grain that is packed with protein</a:t>
            </a:r>
          </a:p>
          <a:p>
            <a:pPr lvl="2"/>
            <a:r>
              <a:rPr lang="en-US" dirty="0"/>
              <a:t>Provides carbohydrates for energy and protein for muscle building </a:t>
            </a:r>
          </a:p>
          <a:p>
            <a:pPr lvl="2"/>
            <a:r>
              <a:rPr lang="en-US" dirty="0"/>
              <a:t>It is a complete protein source</a:t>
            </a:r>
          </a:p>
          <a:p>
            <a:pPr lvl="1"/>
            <a:r>
              <a:rPr lang="en-US" dirty="0"/>
              <a:t>Packed with B vitamins, magnesium, and iron</a:t>
            </a:r>
          </a:p>
          <a:p>
            <a:pPr lvl="1"/>
            <a:r>
              <a:rPr lang="en-US" dirty="0"/>
              <a:t>Perfect to help power a grueling workout</a:t>
            </a:r>
          </a:p>
        </p:txBody>
      </p:sp>
      <p:sp>
        <p:nvSpPr>
          <p:cNvPr id="4" name="Text Placeholder 3"/>
          <p:cNvSpPr>
            <a:spLocks noGrp="1"/>
          </p:cNvSpPr>
          <p:nvPr>
            <p:ph type="body" sz="half" idx="2"/>
          </p:nvPr>
        </p:nvSpPr>
        <p:spPr/>
        <p:txBody>
          <a:bodyPr>
            <a:normAutofit fontScale="92500"/>
          </a:bodyPr>
          <a:lstStyle/>
          <a:p>
            <a:r>
              <a:rPr lang="en-US" sz="2400" dirty="0"/>
              <a:t>Hardboiled eggs are a great source of lean protein but they do not provide carbohydrates for energy </a:t>
            </a:r>
          </a:p>
          <a:p>
            <a:r>
              <a:rPr lang="en-US" sz="2400" dirty="0"/>
              <a:t>Protein also takes longer to digest, which can weigh you down during exercise</a:t>
            </a:r>
          </a:p>
        </p:txBody>
      </p:sp>
    </p:spTree>
    <p:extLst>
      <p:ext uri="{BB962C8B-B14F-4D97-AF65-F5344CB8AC3E}">
        <p14:creationId xmlns:p14="http://schemas.microsoft.com/office/powerpoint/2010/main" val="316756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lstStyle/>
          <a:p>
            <a:pPr algn="ctr"/>
            <a:r>
              <a:rPr lang="en-US" dirty="0"/>
              <a:t>Which is better </a:t>
            </a:r>
            <a:br>
              <a:rPr lang="en-US" dirty="0"/>
            </a:br>
            <a:r>
              <a:rPr lang="en-US" dirty="0"/>
              <a:t>to eat post-workout</a:t>
            </a:r>
          </a:p>
        </p:txBody>
      </p:sp>
      <p:sp>
        <p:nvSpPr>
          <p:cNvPr id="10" name="TextBox 9"/>
          <p:cNvSpPr txBox="1"/>
          <p:nvPr/>
        </p:nvSpPr>
        <p:spPr>
          <a:xfrm>
            <a:off x="5520043" y="1827707"/>
            <a:ext cx="1752840" cy="646331"/>
          </a:xfrm>
          <a:prstGeom prst="rect">
            <a:avLst/>
          </a:prstGeom>
          <a:noFill/>
        </p:spPr>
        <p:txBody>
          <a:bodyPr wrap="square" rtlCol="0">
            <a:spAutoFit/>
          </a:bodyPr>
          <a:lstStyle/>
          <a:p>
            <a:pPr algn="ctr"/>
            <a:r>
              <a:rPr lang="en-US" dirty="0">
                <a:latin typeface="Arial Narrow" panose="020B0606020202030204" pitchFamily="34" charset="0"/>
              </a:rPr>
              <a:t>Chocolate milk vs.</a:t>
            </a:r>
          </a:p>
          <a:p>
            <a:pPr algn="ctr"/>
            <a:r>
              <a:rPr lang="en-US" dirty="0">
                <a:latin typeface="Arial Narrow" panose="020B0606020202030204" pitchFamily="34" charset="0"/>
              </a:rPr>
              <a:t>Gatorade</a:t>
            </a:r>
          </a:p>
        </p:txBody>
      </p:sp>
      <p:pic>
        <p:nvPicPr>
          <p:cNvPr id="5" name="Content Placeholder 4" descr="drinking &lt;strong&gt;chocolate milk&lt;/strong&g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9385" y="3062665"/>
            <a:ext cx="4560658" cy="2565370"/>
          </a:xfrm>
        </p:spPr>
      </p:pic>
      <p:pic>
        <p:nvPicPr>
          <p:cNvPr id="7" name="Picture 6" descr="&lt;strong&gt;Gatorade&lt;/strong&gt; cambia de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030" y="2474038"/>
            <a:ext cx="2365378" cy="3406144"/>
          </a:xfrm>
          <a:prstGeom prst="rect">
            <a:avLst/>
          </a:prstGeom>
        </p:spPr>
      </p:pic>
    </p:spTree>
    <p:extLst>
      <p:ext uri="{BB962C8B-B14F-4D97-AF65-F5344CB8AC3E}">
        <p14:creationId xmlns:p14="http://schemas.microsoft.com/office/powerpoint/2010/main" val="190455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2">
                    <a:lumMod val="25000"/>
                    <a:lumOff val="75000"/>
                  </a:schemeClr>
                </a:solidFill>
              </a:rPr>
              <a:t>Why not the gatorade?</a:t>
            </a:r>
          </a:p>
        </p:txBody>
      </p:sp>
      <p:sp>
        <p:nvSpPr>
          <p:cNvPr id="3" name="Content Placeholder 2"/>
          <p:cNvSpPr>
            <a:spLocks noGrp="1"/>
          </p:cNvSpPr>
          <p:nvPr>
            <p:ph idx="1"/>
          </p:nvPr>
        </p:nvSpPr>
        <p:spPr/>
        <p:txBody>
          <a:bodyPr>
            <a:normAutofit fontScale="92500" lnSpcReduction="20000"/>
          </a:bodyPr>
          <a:lstStyle/>
          <a:p>
            <a:r>
              <a:rPr lang="en-US" dirty="0"/>
              <a:t>The winner is chocolate milk</a:t>
            </a:r>
          </a:p>
          <a:p>
            <a:pPr lvl="1"/>
            <a:r>
              <a:rPr lang="en-US" dirty="0"/>
              <a:t>Contains a 4:1 carbohydrate: protein ratio </a:t>
            </a:r>
          </a:p>
          <a:p>
            <a:pPr lvl="2"/>
            <a:r>
              <a:rPr lang="en-US" dirty="0"/>
              <a:t>Very similar to commercial recovery beverages</a:t>
            </a:r>
          </a:p>
          <a:p>
            <a:pPr lvl="1"/>
            <a:r>
              <a:rPr lang="en-US" dirty="0"/>
              <a:t>Provides fluids and moderate sodium needed for post-recovery </a:t>
            </a:r>
          </a:p>
          <a:p>
            <a:pPr lvl="1"/>
            <a:r>
              <a:rPr lang="en-US" dirty="0"/>
              <a:t>Consumption immediately after exercise and again 2 hours post-exercise appears to be optimal for exercise recovery and may slow muscle damage</a:t>
            </a:r>
          </a:p>
        </p:txBody>
      </p:sp>
      <p:sp>
        <p:nvSpPr>
          <p:cNvPr id="4" name="Text Placeholder 3"/>
          <p:cNvSpPr>
            <a:spLocks noGrp="1"/>
          </p:cNvSpPr>
          <p:nvPr>
            <p:ph type="body" sz="half" idx="2"/>
          </p:nvPr>
        </p:nvSpPr>
        <p:spPr>
          <a:xfrm>
            <a:off x="8337885" y="1741336"/>
            <a:ext cx="3092115" cy="4602314"/>
          </a:xfrm>
        </p:spPr>
        <p:txBody>
          <a:bodyPr>
            <a:normAutofit/>
          </a:bodyPr>
          <a:lstStyle/>
          <a:p>
            <a:r>
              <a:rPr lang="en-US" sz="2400" dirty="0"/>
              <a:t>Just because Gatorade is marketed towards you doesn’t mean you need it</a:t>
            </a:r>
          </a:p>
          <a:p>
            <a:r>
              <a:rPr lang="en-US" sz="2400" dirty="0"/>
              <a:t>It is full of sugar!</a:t>
            </a:r>
          </a:p>
        </p:txBody>
      </p:sp>
    </p:spTree>
    <p:extLst>
      <p:ext uri="{BB962C8B-B14F-4D97-AF65-F5344CB8AC3E}">
        <p14:creationId xmlns:p14="http://schemas.microsoft.com/office/powerpoint/2010/main" val="3687758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lstStyle/>
          <a:p>
            <a:pPr algn="ctr"/>
            <a:r>
              <a:rPr lang="en-US" dirty="0"/>
              <a:t>Which is better </a:t>
            </a:r>
            <a:br>
              <a:rPr lang="en-US" dirty="0"/>
            </a:br>
            <a:r>
              <a:rPr lang="en-US" dirty="0"/>
              <a:t>to eat post-workout</a:t>
            </a:r>
          </a:p>
        </p:txBody>
      </p:sp>
      <p:sp>
        <p:nvSpPr>
          <p:cNvPr id="10" name="TextBox 9"/>
          <p:cNvSpPr txBox="1"/>
          <p:nvPr/>
        </p:nvSpPr>
        <p:spPr>
          <a:xfrm>
            <a:off x="1251678" y="1413369"/>
            <a:ext cx="1752840" cy="923330"/>
          </a:xfrm>
          <a:prstGeom prst="rect">
            <a:avLst/>
          </a:prstGeom>
          <a:noFill/>
        </p:spPr>
        <p:txBody>
          <a:bodyPr wrap="square" rtlCol="0">
            <a:spAutoFit/>
          </a:bodyPr>
          <a:lstStyle/>
          <a:p>
            <a:pPr algn="ctr"/>
            <a:r>
              <a:rPr lang="en-US" dirty="0">
                <a:latin typeface="Arial Narrow" panose="020B0606020202030204" pitchFamily="34" charset="0"/>
              </a:rPr>
              <a:t>Raw vegetables vs. Green protein smoothie</a:t>
            </a:r>
          </a:p>
        </p:txBody>
      </p:sp>
      <p:pic>
        <p:nvPicPr>
          <p:cNvPr id="13" name="Content Placeholder 12" descr="Cómo hacer licuados correctamente para mejorar tu salud - Salud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2275" y="2272544"/>
            <a:ext cx="4186237" cy="3314134"/>
          </a:xfrm>
        </p:spPr>
      </p:pic>
      <p:pic>
        <p:nvPicPr>
          <p:cNvPr id="15" name="Picture 14" descr="Foodista | Woman With Severe Food Allergies Can Only Eat &lt;strong&gt;Vegetables&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640" y="2336699"/>
            <a:ext cx="5029199" cy="3314134"/>
          </a:xfrm>
          <a:prstGeom prst="rect">
            <a:avLst/>
          </a:prstGeom>
        </p:spPr>
      </p:pic>
    </p:spTree>
    <p:extLst>
      <p:ext uri="{BB962C8B-B14F-4D97-AF65-F5344CB8AC3E}">
        <p14:creationId xmlns:p14="http://schemas.microsoft.com/office/powerpoint/2010/main" val="368069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2">
                    <a:lumMod val="25000"/>
                    <a:lumOff val="75000"/>
                  </a:schemeClr>
                </a:solidFill>
              </a:rPr>
              <a:t>Why not the raw veggies?</a:t>
            </a:r>
          </a:p>
        </p:txBody>
      </p:sp>
      <p:sp>
        <p:nvSpPr>
          <p:cNvPr id="3" name="Content Placeholder 2"/>
          <p:cNvSpPr>
            <a:spLocks noGrp="1"/>
          </p:cNvSpPr>
          <p:nvPr>
            <p:ph idx="1"/>
          </p:nvPr>
        </p:nvSpPr>
        <p:spPr/>
        <p:txBody>
          <a:bodyPr>
            <a:normAutofit/>
          </a:bodyPr>
          <a:lstStyle/>
          <a:p>
            <a:r>
              <a:rPr lang="en-US" dirty="0"/>
              <a:t>Lean green protein machine wins</a:t>
            </a:r>
          </a:p>
          <a:p>
            <a:pPr lvl="1"/>
            <a:r>
              <a:rPr lang="en-US" dirty="0"/>
              <a:t>Protein to aid in recovery</a:t>
            </a:r>
          </a:p>
          <a:p>
            <a:pPr lvl="2"/>
            <a:r>
              <a:rPr lang="en-US" dirty="0"/>
              <a:t>Protein can come from many sources: dairy milk, yogurt, nuts, oats, etc.</a:t>
            </a:r>
          </a:p>
          <a:p>
            <a:pPr lvl="1"/>
            <a:r>
              <a:rPr lang="en-US" dirty="0"/>
              <a:t>Packed with vitamins and minerals</a:t>
            </a:r>
          </a:p>
          <a:p>
            <a:pPr lvl="2"/>
            <a:r>
              <a:rPr lang="en-US" dirty="0"/>
              <a:t>Alkalizing nutrients like vitamin C and chlorophyll fight inflammation</a:t>
            </a:r>
          </a:p>
          <a:p>
            <a:pPr lvl="1"/>
            <a:r>
              <a:rPr lang="en-US" dirty="0"/>
              <a:t>Easy to add healthy fats such as avocado or chia seeds  </a:t>
            </a:r>
          </a:p>
        </p:txBody>
      </p:sp>
      <p:sp>
        <p:nvSpPr>
          <p:cNvPr id="4" name="Text Placeholder 3"/>
          <p:cNvSpPr>
            <a:spLocks noGrp="1"/>
          </p:cNvSpPr>
          <p:nvPr>
            <p:ph type="body" sz="half" idx="2"/>
          </p:nvPr>
        </p:nvSpPr>
        <p:spPr>
          <a:xfrm>
            <a:off x="8337885" y="1741336"/>
            <a:ext cx="3092115" cy="4788052"/>
          </a:xfrm>
        </p:spPr>
        <p:txBody>
          <a:bodyPr>
            <a:normAutofit fontScale="92500"/>
          </a:bodyPr>
          <a:lstStyle/>
          <a:p>
            <a:r>
              <a:rPr lang="en-US" sz="2400" dirty="0"/>
              <a:t>Raw vegetables are essential to a healthy diet</a:t>
            </a:r>
          </a:p>
          <a:p>
            <a:r>
              <a:rPr lang="en-US" sz="2400" dirty="0"/>
              <a:t>However, by themselves they are not substantial enough to replete what you have lost during the workout</a:t>
            </a:r>
          </a:p>
          <a:p>
            <a:r>
              <a:rPr lang="en-US" sz="2400" dirty="0"/>
              <a:t>You need protein and fiber to replenish and repair </a:t>
            </a:r>
          </a:p>
        </p:txBody>
      </p:sp>
    </p:spTree>
    <p:extLst>
      <p:ext uri="{BB962C8B-B14F-4D97-AF65-F5344CB8AC3E}">
        <p14:creationId xmlns:p14="http://schemas.microsoft.com/office/powerpoint/2010/main" val="34692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lstStyle/>
          <a:p>
            <a:pPr algn="ctr"/>
            <a:r>
              <a:rPr lang="en-US" dirty="0"/>
              <a:t>Which is better </a:t>
            </a:r>
            <a:br>
              <a:rPr lang="en-US" dirty="0"/>
            </a:br>
            <a:r>
              <a:rPr lang="en-US" dirty="0"/>
              <a:t>to eat post-workout</a:t>
            </a:r>
          </a:p>
        </p:txBody>
      </p:sp>
      <p:sp>
        <p:nvSpPr>
          <p:cNvPr id="10" name="TextBox 9"/>
          <p:cNvSpPr txBox="1"/>
          <p:nvPr/>
        </p:nvSpPr>
        <p:spPr>
          <a:xfrm>
            <a:off x="5520043" y="1827707"/>
            <a:ext cx="1752840" cy="646331"/>
          </a:xfrm>
          <a:prstGeom prst="rect">
            <a:avLst/>
          </a:prstGeom>
          <a:noFill/>
        </p:spPr>
        <p:txBody>
          <a:bodyPr wrap="square" rtlCol="0">
            <a:spAutoFit/>
          </a:bodyPr>
          <a:lstStyle/>
          <a:p>
            <a:pPr algn="ctr"/>
            <a:r>
              <a:rPr lang="en-US" dirty="0">
                <a:latin typeface="Arial Narrow" panose="020B0606020202030204" pitchFamily="34" charset="0"/>
              </a:rPr>
              <a:t>Energy bar vs. Fruit and nut bar</a:t>
            </a:r>
          </a:p>
        </p:txBody>
      </p:sp>
      <p:pic>
        <p:nvPicPr>
          <p:cNvPr id="6" name="Content Placeholder 5" descr="Bereshit: la reconstrucció de Barcelona i altres mons: Gremi d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3543" y="2474038"/>
            <a:ext cx="4312920" cy="3594100"/>
          </a:xfrm>
        </p:spPr>
      </p:pic>
      <p:pic>
        <p:nvPicPr>
          <p:cNvPr id="9" name="Picture 8" descr="Quinoa &lt;strong&gt;Nut&lt;/strong&gt; and &lt;strong&gt;Fruit&lt;/strong&gt; Protein &lt;strong&gt;Bars&lt;/strong&gt; | Lisa's Kitchen | Vegetaria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815" y="2474038"/>
            <a:ext cx="3910013" cy="3091354"/>
          </a:xfrm>
          <a:prstGeom prst="rect">
            <a:avLst/>
          </a:prstGeom>
        </p:spPr>
      </p:pic>
    </p:spTree>
    <p:extLst>
      <p:ext uri="{BB962C8B-B14F-4D97-AF65-F5344CB8AC3E}">
        <p14:creationId xmlns:p14="http://schemas.microsoft.com/office/powerpoint/2010/main" val="2567290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2">
                    <a:lumMod val="25000"/>
                    <a:lumOff val="75000"/>
                  </a:schemeClr>
                </a:solidFill>
              </a:rPr>
              <a:t>Why not the energy bar?</a:t>
            </a:r>
          </a:p>
        </p:txBody>
      </p:sp>
      <p:sp>
        <p:nvSpPr>
          <p:cNvPr id="3" name="Content Placeholder 2"/>
          <p:cNvSpPr>
            <a:spLocks noGrp="1"/>
          </p:cNvSpPr>
          <p:nvPr>
            <p:ph idx="1"/>
          </p:nvPr>
        </p:nvSpPr>
        <p:spPr/>
        <p:txBody>
          <a:bodyPr>
            <a:normAutofit lnSpcReduction="10000"/>
          </a:bodyPr>
          <a:lstStyle/>
          <a:p>
            <a:r>
              <a:rPr lang="en-US" dirty="0"/>
              <a:t>Fruit and nut bars get the win</a:t>
            </a:r>
          </a:p>
          <a:p>
            <a:pPr lvl="1"/>
            <a:r>
              <a:rPr lang="en-US" dirty="0"/>
              <a:t>Contains easily digestible carbohydrates and fiber, along with healthy fats and protein which allow the carbohydrates to digest slower</a:t>
            </a:r>
          </a:p>
          <a:p>
            <a:pPr lvl="2"/>
            <a:r>
              <a:rPr lang="en-US" dirty="0"/>
              <a:t>Slow digestion of carbohydrates provides more stable energy</a:t>
            </a:r>
          </a:p>
          <a:p>
            <a:pPr lvl="1"/>
            <a:r>
              <a:rPr lang="en-US" dirty="0"/>
              <a:t>Extremely easy and affordable to make on your own </a:t>
            </a:r>
          </a:p>
          <a:p>
            <a:pPr lvl="2"/>
            <a:r>
              <a:rPr lang="en-US" dirty="0"/>
              <a:t> Plenty of recipe ideas online and on social media!</a:t>
            </a:r>
          </a:p>
          <a:p>
            <a:pPr lvl="1"/>
            <a:endParaRPr lang="en-US" dirty="0"/>
          </a:p>
        </p:txBody>
      </p:sp>
      <p:sp>
        <p:nvSpPr>
          <p:cNvPr id="4" name="Text Placeholder 3"/>
          <p:cNvSpPr>
            <a:spLocks noGrp="1"/>
          </p:cNvSpPr>
          <p:nvPr>
            <p:ph type="body" sz="half" idx="2"/>
          </p:nvPr>
        </p:nvSpPr>
        <p:spPr>
          <a:xfrm>
            <a:off x="8337885" y="1741336"/>
            <a:ext cx="3092115" cy="4602314"/>
          </a:xfrm>
        </p:spPr>
        <p:txBody>
          <a:bodyPr>
            <a:normAutofit lnSpcReduction="10000"/>
          </a:bodyPr>
          <a:lstStyle/>
          <a:p>
            <a:r>
              <a:rPr lang="en-US" sz="2400" dirty="0"/>
              <a:t>These bars are designed to be eaten before a workout due to their high sugar content</a:t>
            </a:r>
          </a:p>
          <a:p>
            <a:r>
              <a:rPr lang="en-US" sz="2400" dirty="0"/>
              <a:t>Post-workout they may slow down your metabolism and make it difficult to sleep at night</a:t>
            </a:r>
          </a:p>
        </p:txBody>
      </p:sp>
    </p:spTree>
    <p:extLst>
      <p:ext uri="{BB962C8B-B14F-4D97-AF65-F5344CB8AC3E}">
        <p14:creationId xmlns:p14="http://schemas.microsoft.com/office/powerpoint/2010/main" val="87998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 foods breakdown into three macronutrients</a:t>
            </a:r>
          </a:p>
        </p:txBody>
      </p:sp>
      <p:sp>
        <p:nvSpPr>
          <p:cNvPr id="5" name="Content Placeholder 4"/>
          <p:cNvSpPr>
            <a:spLocks noGrp="1"/>
          </p:cNvSpPr>
          <p:nvPr>
            <p:ph idx="1"/>
          </p:nvPr>
        </p:nvSpPr>
        <p:spPr>
          <a:xfrm>
            <a:off x="1251678" y="1874517"/>
            <a:ext cx="10178322" cy="4840608"/>
          </a:xfrm>
        </p:spPr>
        <p:txBody>
          <a:bodyPr>
            <a:normAutofit lnSpcReduction="10000"/>
          </a:bodyPr>
          <a:lstStyle/>
          <a:p>
            <a:r>
              <a:rPr lang="en-US" sz="4400" dirty="0"/>
              <a:t>Carbohydrates </a:t>
            </a:r>
          </a:p>
          <a:p>
            <a:pPr lvl="1"/>
            <a:r>
              <a:rPr lang="en-US" sz="4200" dirty="0"/>
              <a:t> Main source of energy </a:t>
            </a:r>
          </a:p>
          <a:p>
            <a:r>
              <a:rPr lang="en-US" sz="4400" dirty="0"/>
              <a:t>Protein </a:t>
            </a:r>
          </a:p>
          <a:p>
            <a:pPr lvl="1"/>
            <a:r>
              <a:rPr lang="en-US" sz="4200" dirty="0"/>
              <a:t> Builds your muscles</a:t>
            </a:r>
          </a:p>
          <a:p>
            <a:r>
              <a:rPr lang="en-US" sz="4400" dirty="0"/>
              <a:t>Fat </a:t>
            </a:r>
          </a:p>
          <a:p>
            <a:pPr lvl="1"/>
            <a:r>
              <a:rPr lang="en-US" sz="4200" dirty="0"/>
              <a:t> Provides essential fats for protection </a:t>
            </a:r>
          </a:p>
          <a:p>
            <a:pPr lvl="1"/>
            <a:endParaRPr lang="en-US" sz="4200" dirty="0"/>
          </a:p>
        </p:txBody>
      </p:sp>
    </p:spTree>
    <p:extLst>
      <p:ext uri="{BB962C8B-B14F-4D97-AF65-F5344CB8AC3E}">
        <p14:creationId xmlns:p14="http://schemas.microsoft.com/office/powerpoint/2010/main" val="4033556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Planning for Student Athletes – When to eat?</a:t>
            </a:r>
          </a:p>
        </p:txBody>
      </p:sp>
      <p:sp>
        <p:nvSpPr>
          <p:cNvPr id="3" name="Content Placeholder 2"/>
          <p:cNvSpPr>
            <a:spLocks noGrp="1"/>
          </p:cNvSpPr>
          <p:nvPr>
            <p:ph idx="1"/>
          </p:nvPr>
        </p:nvSpPr>
        <p:spPr>
          <a:xfrm>
            <a:off x="1251678" y="1874517"/>
            <a:ext cx="10178322" cy="4759365"/>
          </a:xfrm>
        </p:spPr>
        <p:txBody>
          <a:bodyPr>
            <a:normAutofit/>
          </a:bodyPr>
          <a:lstStyle/>
          <a:p>
            <a:r>
              <a:rPr lang="en-US" sz="2800" dirty="0"/>
              <a:t>First meal of the day should be consumed within 30 to 60 minutes after rising </a:t>
            </a:r>
          </a:p>
          <a:p>
            <a:r>
              <a:rPr lang="en-US" sz="2800" dirty="0"/>
              <a:t>A good rule of thumb is to not go longer than 5 hours without eating </a:t>
            </a:r>
          </a:p>
          <a:p>
            <a:r>
              <a:rPr lang="en-US" sz="2800" dirty="0"/>
              <a:t>Meals before a workout or sporting event should be consumed 4 to 6 hours prior </a:t>
            </a:r>
          </a:p>
          <a:p>
            <a:r>
              <a:rPr lang="en-US" sz="2800" dirty="0"/>
              <a:t>Snacks can be eaten 30 to 120 minutes before physical activity </a:t>
            </a:r>
          </a:p>
          <a:p>
            <a:pPr lvl="1"/>
            <a:r>
              <a:rPr lang="en-US" sz="2600" dirty="0"/>
              <a:t>Remember carbohydrates are our immediate energy source</a:t>
            </a:r>
          </a:p>
          <a:p>
            <a:pPr lvl="1"/>
            <a:r>
              <a:rPr lang="en-US" sz="2600" dirty="0"/>
              <a:t>A good snack would be half a banana with one </a:t>
            </a:r>
            <a:r>
              <a:rPr lang="en-US" sz="2600" dirty="0" err="1"/>
              <a:t>tsbp</a:t>
            </a:r>
            <a:r>
              <a:rPr lang="en-US" sz="2600" dirty="0"/>
              <a:t> peanut butter </a:t>
            </a:r>
          </a:p>
          <a:p>
            <a:pPr marL="0" indent="0">
              <a:buNone/>
            </a:pPr>
            <a:endParaRPr lang="en-US" dirty="0"/>
          </a:p>
        </p:txBody>
      </p:sp>
    </p:spTree>
    <p:extLst>
      <p:ext uri="{BB962C8B-B14F-4D97-AF65-F5344CB8AC3E}">
        <p14:creationId xmlns:p14="http://schemas.microsoft.com/office/powerpoint/2010/main" val="1203951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Planning for Student Athletes – What to eat? </a:t>
            </a:r>
          </a:p>
        </p:txBody>
      </p:sp>
      <p:sp>
        <p:nvSpPr>
          <p:cNvPr id="3" name="Content Placeholder 2"/>
          <p:cNvSpPr>
            <a:spLocks noGrp="1"/>
          </p:cNvSpPr>
          <p:nvPr>
            <p:ph idx="1"/>
          </p:nvPr>
        </p:nvSpPr>
        <p:spPr/>
        <p:txBody>
          <a:bodyPr>
            <a:normAutofit lnSpcReduction="10000"/>
          </a:bodyPr>
          <a:lstStyle/>
          <a:p>
            <a:r>
              <a:rPr lang="en-US" sz="2800" dirty="0"/>
              <a:t>Meals should be balanced – at least three of the five food groups should be present </a:t>
            </a:r>
          </a:p>
          <a:p>
            <a:pPr lvl="1"/>
            <a:r>
              <a:rPr lang="en-US" sz="2400" dirty="0"/>
              <a:t>Example meals </a:t>
            </a:r>
          </a:p>
          <a:p>
            <a:pPr lvl="2"/>
            <a:r>
              <a:rPr lang="en-US" sz="2000" dirty="0"/>
              <a:t>Breakfast: Omelet with spinach, and cheese</a:t>
            </a:r>
          </a:p>
          <a:p>
            <a:pPr lvl="2"/>
            <a:r>
              <a:rPr lang="en-US" sz="2000" dirty="0"/>
              <a:t>Lunch: Tuna with whole wheat bread and grapes</a:t>
            </a:r>
          </a:p>
          <a:p>
            <a:pPr lvl="2"/>
            <a:r>
              <a:rPr lang="en-US" sz="2000" dirty="0"/>
              <a:t>Snack:: Yogurt with granola and almonds </a:t>
            </a:r>
          </a:p>
          <a:p>
            <a:pPr lvl="2"/>
            <a:r>
              <a:rPr lang="en-US" sz="2000" dirty="0"/>
              <a:t>Dinner: Brown rice with grilled chicken breast and roasted carrots </a:t>
            </a:r>
          </a:p>
          <a:p>
            <a:pPr lvl="2"/>
            <a:r>
              <a:rPr lang="en-US" sz="2000" dirty="0"/>
              <a:t>Snack: Hummus with celery and crackers </a:t>
            </a:r>
          </a:p>
          <a:p>
            <a:endParaRPr lang="en-US" dirty="0"/>
          </a:p>
        </p:txBody>
      </p:sp>
    </p:spTree>
    <p:extLst>
      <p:ext uri="{BB962C8B-B14F-4D97-AF65-F5344CB8AC3E}">
        <p14:creationId xmlns:p14="http://schemas.microsoft.com/office/powerpoint/2010/main" val="566891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598" y="471826"/>
            <a:ext cx="6246250" cy="6054480"/>
          </a:xfrm>
          <a:prstGeom prst="rect">
            <a:avLst/>
          </a:prstGeom>
        </p:spPr>
      </p:pic>
    </p:spTree>
    <p:extLst>
      <p:ext uri="{BB962C8B-B14F-4D97-AF65-F5344CB8AC3E}">
        <p14:creationId xmlns:p14="http://schemas.microsoft.com/office/powerpoint/2010/main" val="392419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74915"/>
          </a:xfrm>
        </p:spPr>
        <p:txBody>
          <a:bodyPr/>
          <a:lstStyle/>
          <a:p>
            <a:r>
              <a:rPr lang="en-US" dirty="0"/>
              <a:t>Healthy habits – family meal time</a:t>
            </a:r>
          </a:p>
        </p:txBody>
      </p:sp>
      <p:sp>
        <p:nvSpPr>
          <p:cNvPr id="3" name="Content Placeholder 2"/>
          <p:cNvSpPr>
            <a:spLocks noGrp="1"/>
          </p:cNvSpPr>
          <p:nvPr>
            <p:ph idx="1"/>
          </p:nvPr>
        </p:nvSpPr>
        <p:spPr>
          <a:xfrm>
            <a:off x="1251678" y="1434352"/>
            <a:ext cx="10178322" cy="5020235"/>
          </a:xfrm>
        </p:spPr>
        <p:txBody>
          <a:bodyPr>
            <a:normAutofit/>
          </a:bodyPr>
          <a:lstStyle/>
          <a:p>
            <a:r>
              <a:rPr lang="en-US" sz="2800" dirty="0"/>
              <a:t>Stick by the two bite rule – your child doesn’t have to like it, but they have to try it and eat at least two bites</a:t>
            </a:r>
          </a:p>
          <a:p>
            <a:r>
              <a:rPr lang="en-US" sz="2800" dirty="0"/>
              <a:t>Eat together </a:t>
            </a:r>
          </a:p>
          <a:p>
            <a:pPr lvl="1"/>
            <a:r>
              <a:rPr lang="en-US" sz="2000" dirty="0"/>
              <a:t>Studies show that kids who eat with their families have better eating habits and perform better in school </a:t>
            </a:r>
          </a:p>
          <a:p>
            <a:r>
              <a:rPr lang="en-US" sz="2800" dirty="0"/>
              <a:t>Eat a variety of colors </a:t>
            </a:r>
          </a:p>
          <a:p>
            <a:pPr lvl="1"/>
            <a:r>
              <a:rPr lang="en-US" sz="2000" dirty="0"/>
              <a:t>Different colored fruits and vegetables provide different vitamins and minerals</a:t>
            </a:r>
          </a:p>
          <a:p>
            <a:r>
              <a:rPr lang="en-US" sz="2800" dirty="0"/>
              <a:t>Always have vegetables available </a:t>
            </a:r>
          </a:p>
          <a:p>
            <a:pPr lvl="1"/>
            <a:r>
              <a:rPr lang="en-US" sz="2000" dirty="0"/>
              <a:t>Children are more likely to consume vegetables if they are available at every meal </a:t>
            </a:r>
          </a:p>
          <a:p>
            <a:pPr lvl="1"/>
            <a:r>
              <a:rPr lang="en-US" sz="2000" dirty="0"/>
              <a:t>The same goes for fruits </a:t>
            </a:r>
          </a:p>
        </p:txBody>
      </p:sp>
    </p:spTree>
    <p:extLst>
      <p:ext uri="{BB962C8B-B14F-4D97-AF65-F5344CB8AC3E}">
        <p14:creationId xmlns:p14="http://schemas.microsoft.com/office/powerpoint/2010/main" val="3539189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habits – family meal time</a:t>
            </a:r>
          </a:p>
        </p:txBody>
      </p:sp>
      <p:sp>
        <p:nvSpPr>
          <p:cNvPr id="3" name="Content Placeholder 2"/>
          <p:cNvSpPr>
            <a:spLocks noGrp="1"/>
          </p:cNvSpPr>
          <p:nvPr>
            <p:ph idx="1"/>
          </p:nvPr>
        </p:nvSpPr>
        <p:spPr>
          <a:xfrm>
            <a:off x="1251678" y="1703295"/>
            <a:ext cx="10178322" cy="4661646"/>
          </a:xfrm>
        </p:spPr>
        <p:txBody>
          <a:bodyPr>
            <a:normAutofit/>
          </a:bodyPr>
          <a:lstStyle/>
          <a:p>
            <a:r>
              <a:rPr lang="en-US" sz="2800" dirty="0"/>
              <a:t>The more whole grains the better</a:t>
            </a:r>
          </a:p>
          <a:p>
            <a:pPr lvl="1"/>
            <a:r>
              <a:rPr lang="en-US" sz="2000" dirty="0"/>
              <a:t>The </a:t>
            </a:r>
            <a:r>
              <a:rPr lang="en-US" sz="2000" dirty="0" err="1"/>
              <a:t>MyPlate</a:t>
            </a:r>
            <a:r>
              <a:rPr lang="en-US" sz="2000" dirty="0"/>
              <a:t> recommendation is to make half of your grains whole grains </a:t>
            </a:r>
          </a:p>
          <a:p>
            <a:r>
              <a:rPr lang="en-US" sz="2800" dirty="0"/>
              <a:t>Stick with low-fat dairy products </a:t>
            </a:r>
          </a:p>
          <a:p>
            <a:pPr lvl="1"/>
            <a:r>
              <a:rPr lang="en-US" sz="2000" dirty="0"/>
              <a:t>The protein content of dairy does not change from full to non-fat, only the fat content changes</a:t>
            </a:r>
          </a:p>
          <a:p>
            <a:r>
              <a:rPr lang="en-US" sz="2800" dirty="0"/>
              <a:t>Don’t skip breakfast </a:t>
            </a:r>
          </a:p>
          <a:p>
            <a:pPr lvl="1"/>
            <a:r>
              <a:rPr lang="en-US" sz="2000" dirty="0"/>
              <a:t>Your body needs energy as soon as you wake up </a:t>
            </a:r>
          </a:p>
          <a:p>
            <a:r>
              <a:rPr lang="en-US" sz="2800" dirty="0"/>
              <a:t>Drink more water </a:t>
            </a:r>
          </a:p>
          <a:p>
            <a:pPr lvl="1"/>
            <a:r>
              <a:rPr lang="en-US" sz="2000" dirty="0"/>
              <a:t>Gradually water down your sugary beverages over the course of a few weeks, your taste buds will adjust slowly </a:t>
            </a:r>
          </a:p>
          <a:p>
            <a:endParaRPr lang="en-US" dirty="0"/>
          </a:p>
        </p:txBody>
      </p:sp>
    </p:spTree>
    <p:extLst>
      <p:ext uri="{BB962C8B-B14F-4D97-AF65-F5344CB8AC3E}">
        <p14:creationId xmlns:p14="http://schemas.microsoft.com/office/powerpoint/2010/main" val="194087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382385"/>
            <a:ext cx="10492087" cy="1492132"/>
          </a:xfrm>
        </p:spPr>
        <p:txBody>
          <a:bodyPr/>
          <a:lstStyle/>
          <a:p>
            <a:r>
              <a:rPr lang="en-US" dirty="0"/>
              <a:t>Healthy habits – refer to </a:t>
            </a:r>
            <a:r>
              <a:rPr lang="en-US" dirty="0" err="1"/>
              <a:t>myplate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1052" y="1353668"/>
            <a:ext cx="5553336" cy="5048487"/>
          </a:xfrm>
        </p:spPr>
      </p:pic>
    </p:spTree>
    <p:extLst>
      <p:ext uri="{BB962C8B-B14F-4D97-AF65-F5344CB8AC3E}">
        <p14:creationId xmlns:p14="http://schemas.microsoft.com/office/powerpoint/2010/main" val="776509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68" y="179614"/>
            <a:ext cx="11707126" cy="6370971"/>
          </a:xfrm>
          <a:prstGeom prst="rect">
            <a:avLst/>
          </a:prstGeom>
        </p:spPr>
      </p:pic>
    </p:spTree>
    <p:extLst>
      <p:ext uri="{BB962C8B-B14F-4D97-AF65-F5344CB8AC3E}">
        <p14:creationId xmlns:p14="http://schemas.microsoft.com/office/powerpoint/2010/main" val="141163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Nutrition During Practice and Games </a:t>
            </a:r>
          </a:p>
        </p:txBody>
      </p:sp>
      <p:sp>
        <p:nvSpPr>
          <p:cNvPr id="5" name="Content Placeholder 4"/>
          <p:cNvSpPr>
            <a:spLocks noGrp="1"/>
          </p:cNvSpPr>
          <p:nvPr>
            <p:ph idx="1"/>
          </p:nvPr>
        </p:nvSpPr>
        <p:spPr>
          <a:xfrm>
            <a:off x="1251678" y="1874517"/>
            <a:ext cx="10178322" cy="4575269"/>
          </a:xfrm>
        </p:spPr>
        <p:txBody>
          <a:bodyPr>
            <a:normAutofit lnSpcReduction="10000"/>
          </a:bodyPr>
          <a:lstStyle/>
          <a:p>
            <a:r>
              <a:rPr lang="en-US" sz="2800" dirty="0"/>
              <a:t>Hydrate, hydrate, hydrate !</a:t>
            </a:r>
          </a:p>
          <a:p>
            <a:r>
              <a:rPr lang="en-US" sz="2800" dirty="0"/>
              <a:t>What to eat during practice and games </a:t>
            </a:r>
          </a:p>
          <a:p>
            <a:pPr lvl="1"/>
            <a:r>
              <a:rPr lang="en-US" sz="2000" dirty="0"/>
              <a:t>If exercise is lasting more than 3-4 hours it may be necessary to consume a good source of carbohydrates such as an apple, banana, grapes, 1 slice bread, 4-5 whole wheat crackers</a:t>
            </a:r>
          </a:p>
          <a:p>
            <a:r>
              <a:rPr lang="en-US" sz="2800" dirty="0"/>
              <a:t>Remember CARBOHYDRATES and FLUIDS BEFORE and DURING exercise and PROTEIN and FLUID AFTER</a:t>
            </a:r>
          </a:p>
          <a:p>
            <a:r>
              <a:rPr lang="en-US" sz="2800" dirty="0"/>
              <a:t>For exercise lasting longer than one hour an electrolyte drink should be used</a:t>
            </a:r>
          </a:p>
          <a:p>
            <a:pPr lvl="1"/>
            <a:r>
              <a:rPr lang="en-US" sz="2000" dirty="0"/>
              <a:t>Raise your hand if your first thought was Gatorade </a:t>
            </a:r>
          </a:p>
          <a:p>
            <a:pPr lvl="1"/>
            <a:r>
              <a:rPr lang="en-US" sz="2000" dirty="0"/>
              <a:t>There are much better options on the shelves than Gatorade </a:t>
            </a:r>
          </a:p>
        </p:txBody>
      </p:sp>
    </p:spTree>
    <p:extLst>
      <p:ext uri="{BB962C8B-B14F-4D97-AF65-F5344CB8AC3E}">
        <p14:creationId xmlns:p14="http://schemas.microsoft.com/office/powerpoint/2010/main" val="255973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 Hydration </a:t>
            </a:r>
          </a:p>
        </p:txBody>
      </p:sp>
      <p:sp>
        <p:nvSpPr>
          <p:cNvPr id="3" name="Content Placeholder 2"/>
          <p:cNvSpPr>
            <a:spLocks noGrp="1"/>
          </p:cNvSpPr>
          <p:nvPr>
            <p:ph idx="1"/>
          </p:nvPr>
        </p:nvSpPr>
        <p:spPr>
          <a:xfrm>
            <a:off x="1251678" y="1237129"/>
            <a:ext cx="10178322" cy="5307106"/>
          </a:xfrm>
        </p:spPr>
        <p:txBody>
          <a:bodyPr>
            <a:noAutofit/>
          </a:bodyPr>
          <a:lstStyle/>
          <a:p>
            <a:r>
              <a:rPr lang="en-US" sz="4000" dirty="0"/>
              <a:t>It is extremely important for athletes to stay hydrated </a:t>
            </a:r>
          </a:p>
          <a:p>
            <a:pPr lvl="1"/>
            <a:r>
              <a:rPr lang="en-US" sz="2800" dirty="0"/>
              <a:t>Dehydration can be life threatening and lead to injury </a:t>
            </a:r>
          </a:p>
          <a:p>
            <a:r>
              <a:rPr lang="en-US" sz="4000" dirty="0"/>
              <a:t>Water needs increase with increases in exercise </a:t>
            </a:r>
          </a:p>
          <a:p>
            <a:pPr lvl="1"/>
            <a:r>
              <a:rPr lang="en-US" sz="2800" dirty="0"/>
              <a:t>The more sweat – the more water is needed</a:t>
            </a:r>
          </a:p>
          <a:p>
            <a:r>
              <a:rPr lang="en-US" sz="4000" dirty="0"/>
              <a:t>Water intake does not usually need to be limited </a:t>
            </a:r>
          </a:p>
        </p:txBody>
      </p:sp>
    </p:spTree>
    <p:extLst>
      <p:ext uri="{BB962C8B-B14F-4D97-AF65-F5344CB8AC3E}">
        <p14:creationId xmlns:p14="http://schemas.microsoft.com/office/powerpoint/2010/main" val="795076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needs </a:t>
            </a:r>
          </a:p>
        </p:txBody>
      </p:sp>
      <p:sp>
        <p:nvSpPr>
          <p:cNvPr id="3" name="Content Placeholder 2"/>
          <p:cNvSpPr>
            <a:spLocks noGrp="1"/>
          </p:cNvSpPr>
          <p:nvPr>
            <p:ph idx="1"/>
          </p:nvPr>
        </p:nvSpPr>
        <p:spPr/>
        <p:txBody>
          <a:bodyPr>
            <a:normAutofit lnSpcReduction="10000"/>
          </a:bodyPr>
          <a:lstStyle/>
          <a:p>
            <a:r>
              <a:rPr lang="en-US" sz="3200" dirty="0"/>
              <a:t>Boys and girls ages 4 to 8 should drink 7 cups of water per day </a:t>
            </a:r>
          </a:p>
          <a:p>
            <a:r>
              <a:rPr lang="en-US" sz="3200" dirty="0"/>
              <a:t>Girls ages 9 to 13 should drink 9 cups of water per day </a:t>
            </a:r>
          </a:p>
          <a:p>
            <a:r>
              <a:rPr lang="en-US" sz="3200" dirty="0"/>
              <a:t>Boys ages 9 to 13 should drink 10 cups of water per day </a:t>
            </a:r>
          </a:p>
          <a:p>
            <a:r>
              <a:rPr lang="en-US" sz="3200" dirty="0"/>
              <a:t>Girls ages 14 to 18 should drink 10 cups of water per day </a:t>
            </a:r>
          </a:p>
          <a:p>
            <a:r>
              <a:rPr lang="en-US" sz="3200" dirty="0"/>
              <a:t>Boys age 14 to 18 should drink 14 cups of water per day </a:t>
            </a:r>
          </a:p>
          <a:p>
            <a:endParaRPr lang="en-US" dirty="0"/>
          </a:p>
        </p:txBody>
      </p:sp>
    </p:spTree>
    <p:extLst>
      <p:ext uri="{BB962C8B-B14F-4D97-AF65-F5344CB8AC3E}">
        <p14:creationId xmlns:p14="http://schemas.microsoft.com/office/powerpoint/2010/main" val="413007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Basics – Carbohydrates  </a:t>
            </a:r>
          </a:p>
        </p:txBody>
      </p:sp>
      <p:sp>
        <p:nvSpPr>
          <p:cNvPr id="5" name="Content Placeholder 4"/>
          <p:cNvSpPr>
            <a:spLocks noGrp="1"/>
          </p:cNvSpPr>
          <p:nvPr>
            <p:ph idx="1"/>
          </p:nvPr>
        </p:nvSpPr>
        <p:spPr>
          <a:xfrm>
            <a:off x="1251678" y="1498060"/>
            <a:ext cx="10178322" cy="5082034"/>
          </a:xfrm>
        </p:spPr>
        <p:txBody>
          <a:bodyPr>
            <a:normAutofit/>
          </a:bodyPr>
          <a:lstStyle/>
          <a:p>
            <a:r>
              <a:rPr lang="en-US" sz="4000" dirty="0"/>
              <a:t>Carbohydrates are the most important nutrient for athletes </a:t>
            </a:r>
          </a:p>
          <a:p>
            <a:pPr lvl="1"/>
            <a:r>
              <a:rPr lang="en-US" sz="3600" dirty="0">
                <a:solidFill>
                  <a:schemeClr val="tx1"/>
                </a:solidFill>
              </a:rPr>
              <a:t>Glucose is the sugar that comes from carbs</a:t>
            </a:r>
          </a:p>
          <a:p>
            <a:pPr lvl="1"/>
            <a:r>
              <a:rPr lang="en-US" sz="3600" dirty="0">
                <a:solidFill>
                  <a:schemeClr val="tx1"/>
                </a:solidFill>
              </a:rPr>
              <a:t>Glucose is what provides the body and brain with energy </a:t>
            </a:r>
          </a:p>
          <a:p>
            <a:pPr lvl="1"/>
            <a:r>
              <a:rPr lang="en-US" sz="3600" dirty="0">
                <a:solidFill>
                  <a:schemeClr val="tx1"/>
                </a:solidFill>
              </a:rPr>
              <a:t>Carbohydrates also give you B vitamins </a:t>
            </a:r>
          </a:p>
          <a:p>
            <a:pPr lvl="2"/>
            <a:r>
              <a:rPr lang="en-US" sz="2800" dirty="0">
                <a:solidFill>
                  <a:schemeClr val="tx1"/>
                </a:solidFill>
              </a:rPr>
              <a:t>B vitamins also give you an energy boost </a:t>
            </a:r>
          </a:p>
        </p:txBody>
      </p:sp>
    </p:spTree>
    <p:extLst>
      <p:ext uri="{BB962C8B-B14F-4D97-AF65-F5344CB8AC3E}">
        <p14:creationId xmlns:p14="http://schemas.microsoft.com/office/powerpoint/2010/main" val="431365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485" y="314881"/>
            <a:ext cx="8376557" cy="6220215"/>
          </a:xfrm>
        </p:spPr>
      </p:pic>
    </p:spTree>
    <p:extLst>
      <p:ext uri="{BB962C8B-B14F-4D97-AF65-F5344CB8AC3E}">
        <p14:creationId xmlns:p14="http://schemas.microsoft.com/office/powerpoint/2010/main" val="3942598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477" y="357053"/>
            <a:ext cx="7141038" cy="6500947"/>
          </a:xfrm>
        </p:spPr>
      </p:pic>
    </p:spTree>
    <p:extLst>
      <p:ext uri="{BB962C8B-B14F-4D97-AF65-F5344CB8AC3E}">
        <p14:creationId xmlns:p14="http://schemas.microsoft.com/office/powerpoint/2010/main" val="223768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0586" y="347333"/>
            <a:ext cx="9046027" cy="5929694"/>
          </a:xfrm>
        </p:spPr>
      </p:pic>
    </p:spTree>
    <p:extLst>
      <p:ext uri="{BB962C8B-B14F-4D97-AF65-F5344CB8AC3E}">
        <p14:creationId xmlns:p14="http://schemas.microsoft.com/office/powerpoint/2010/main" val="2487784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Electrolyte beverage Recap </a:t>
            </a:r>
          </a:p>
        </p:txBody>
      </p:sp>
      <p:sp>
        <p:nvSpPr>
          <p:cNvPr id="3" name="Content Placeholder 2"/>
          <p:cNvSpPr>
            <a:spLocks noGrp="1"/>
          </p:cNvSpPr>
          <p:nvPr>
            <p:ph idx="1"/>
          </p:nvPr>
        </p:nvSpPr>
        <p:spPr>
          <a:xfrm>
            <a:off x="1251678" y="1469571"/>
            <a:ext cx="10178322" cy="4963886"/>
          </a:xfrm>
        </p:spPr>
        <p:txBody>
          <a:bodyPr>
            <a:normAutofit/>
          </a:bodyPr>
          <a:lstStyle/>
          <a:p>
            <a:r>
              <a:rPr lang="en-US" sz="2800" b="1" dirty="0"/>
              <a:t>Gatorade</a:t>
            </a:r>
            <a:r>
              <a:rPr lang="en-US" sz="2800" dirty="0"/>
              <a:t> – first two ingredients are sugar, add artificial colors, 34 grams of added sugar per 20 ounces (kids are allowed about 25 grams of ADDED sugar per day), 2% potassium needs, 11% sodium needs (sodium is on the ingredient list), 140 calories</a:t>
            </a:r>
          </a:p>
          <a:p>
            <a:r>
              <a:rPr lang="en-US" sz="2800" b="1" dirty="0"/>
              <a:t>Zico coconut water </a:t>
            </a:r>
            <a:r>
              <a:rPr lang="en-US" sz="2800" dirty="0"/>
              <a:t>– 100% coconut water, no added sugar, 19 grams of natural sugar, 26% potassium needs per 16.9 oz., 5% sodium needs, 90 calories</a:t>
            </a:r>
          </a:p>
          <a:p>
            <a:r>
              <a:rPr lang="en-US" sz="2800" b="1" dirty="0"/>
              <a:t>WTRMLN WTR </a:t>
            </a:r>
            <a:r>
              <a:rPr lang="en-US" sz="2800" dirty="0"/>
              <a:t>– ingredients watermelon, watermelon rind, and lemon juice, 100% fruit juice, 18 grams of natural sugar per 12 ounce bottle, 24% potassium needs, 0% sodium needs, 90 calories</a:t>
            </a:r>
          </a:p>
        </p:txBody>
      </p:sp>
    </p:spTree>
    <p:extLst>
      <p:ext uri="{BB962C8B-B14F-4D97-AF65-F5344CB8AC3E}">
        <p14:creationId xmlns:p14="http://schemas.microsoft.com/office/powerpoint/2010/main" val="1576013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8212878"/>
              </p:ext>
            </p:extLst>
          </p:nvPr>
        </p:nvGraphicFramePr>
        <p:xfrm>
          <a:off x="6603023" y="1749669"/>
          <a:ext cx="5169878" cy="4703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251678" y="382385"/>
            <a:ext cx="10178322" cy="646315"/>
          </a:xfrm>
        </p:spPr>
        <p:txBody>
          <a:bodyPr>
            <a:normAutofit fontScale="90000"/>
          </a:bodyPr>
          <a:lstStyle/>
          <a:p>
            <a:r>
              <a:rPr lang="en-US" sz="4400" dirty="0"/>
              <a:t>Benefits of Regular physical activity</a:t>
            </a:r>
          </a:p>
        </p:txBody>
      </p:sp>
      <p:sp>
        <p:nvSpPr>
          <p:cNvPr id="5" name="Content Placeholder 4"/>
          <p:cNvSpPr>
            <a:spLocks noGrp="1"/>
          </p:cNvSpPr>
          <p:nvPr>
            <p:ph idx="1"/>
          </p:nvPr>
        </p:nvSpPr>
        <p:spPr>
          <a:xfrm>
            <a:off x="1251678" y="1171575"/>
            <a:ext cx="10178322" cy="4708017"/>
          </a:xfrm>
        </p:spPr>
        <p:txBody>
          <a:bodyPr/>
          <a:lstStyle/>
          <a:p>
            <a:r>
              <a:rPr lang="en-US" sz="2800" dirty="0"/>
              <a:t>Reduces the risk of developing many health complications</a:t>
            </a:r>
          </a:p>
          <a:p>
            <a:r>
              <a:rPr lang="en-US" sz="2800" dirty="0"/>
              <a:t>Increases happiness and decreases anxiety </a:t>
            </a:r>
          </a:p>
          <a:p>
            <a:pPr lvl="1"/>
            <a:r>
              <a:rPr lang="en-US" sz="2400" dirty="0"/>
              <a:t>Exercise releases endorphins – triggers positive feeling</a:t>
            </a:r>
          </a:p>
          <a:p>
            <a:r>
              <a:rPr lang="en-US" sz="2800" dirty="0"/>
              <a:t>Improves sleep patterns</a:t>
            </a:r>
          </a:p>
          <a:p>
            <a:r>
              <a:rPr lang="en-US" sz="2800" dirty="0"/>
              <a:t>Gives more energy</a:t>
            </a:r>
          </a:p>
          <a:p>
            <a:r>
              <a:rPr lang="en-US" sz="2800" dirty="0"/>
              <a:t>Improves memory and concertation</a:t>
            </a:r>
          </a:p>
          <a:p>
            <a:r>
              <a:rPr lang="en-US" sz="2800" dirty="0"/>
              <a:t>Increases strength and flexibility </a:t>
            </a:r>
          </a:p>
          <a:p>
            <a:endParaRPr lang="en-US" dirty="0"/>
          </a:p>
        </p:txBody>
      </p:sp>
    </p:spTree>
    <p:extLst>
      <p:ext uri="{BB962C8B-B14F-4D97-AF65-F5344CB8AC3E}">
        <p14:creationId xmlns:p14="http://schemas.microsoft.com/office/powerpoint/2010/main" val="4284132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9305128"/>
              </p:ext>
            </p:extLst>
          </p:nvPr>
        </p:nvGraphicFramePr>
        <p:xfrm>
          <a:off x="6603023" y="242889"/>
          <a:ext cx="5169878" cy="621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251678" y="382385"/>
            <a:ext cx="10178322" cy="646315"/>
          </a:xfrm>
        </p:spPr>
        <p:txBody>
          <a:bodyPr>
            <a:normAutofit fontScale="90000"/>
          </a:bodyPr>
          <a:lstStyle/>
          <a:p>
            <a:r>
              <a:rPr lang="en-US" sz="4400" dirty="0"/>
              <a:t>Take home points</a:t>
            </a:r>
          </a:p>
        </p:txBody>
      </p:sp>
      <p:sp>
        <p:nvSpPr>
          <p:cNvPr id="5" name="Content Placeholder 4"/>
          <p:cNvSpPr>
            <a:spLocks noGrp="1"/>
          </p:cNvSpPr>
          <p:nvPr>
            <p:ph idx="1"/>
          </p:nvPr>
        </p:nvSpPr>
        <p:spPr>
          <a:xfrm>
            <a:off x="1251677" y="1171575"/>
            <a:ext cx="9478235" cy="5281979"/>
          </a:xfrm>
        </p:spPr>
        <p:txBody>
          <a:bodyPr>
            <a:normAutofit/>
          </a:bodyPr>
          <a:lstStyle/>
          <a:p>
            <a:r>
              <a:rPr lang="en-US" sz="2800" dirty="0"/>
              <a:t>Your body needs carbs to fuel your workout</a:t>
            </a:r>
          </a:p>
          <a:p>
            <a:pPr lvl="1"/>
            <a:r>
              <a:rPr lang="en-US" sz="2600" dirty="0"/>
              <a:t>Carbs = energy </a:t>
            </a:r>
          </a:p>
          <a:p>
            <a:r>
              <a:rPr lang="en-US" sz="2800" dirty="0"/>
              <a:t>Protein helps repair muscles</a:t>
            </a:r>
          </a:p>
          <a:p>
            <a:pPr lvl="1"/>
            <a:r>
              <a:rPr lang="en-US" sz="2600" dirty="0"/>
              <a:t>Always have protein after strength training</a:t>
            </a:r>
          </a:p>
          <a:p>
            <a:r>
              <a:rPr lang="en-US" sz="2800" dirty="0"/>
              <a:t>Food is fuel and function </a:t>
            </a:r>
          </a:p>
          <a:p>
            <a:pPr lvl="1"/>
            <a:r>
              <a:rPr lang="en-US" sz="2600" dirty="0"/>
              <a:t>Put good in </a:t>
            </a:r>
            <a:r>
              <a:rPr lang="en-US" sz="2600" dirty="0">
                <a:sym typeface="Wingdings" panose="05000000000000000000" pitchFamily="2" charset="2"/>
              </a:rPr>
              <a:t> get good out</a:t>
            </a:r>
          </a:p>
          <a:p>
            <a:r>
              <a:rPr lang="en-US" sz="2800" dirty="0">
                <a:sym typeface="Wingdings" panose="05000000000000000000" pitchFamily="2" charset="2"/>
              </a:rPr>
              <a:t>Staying hydrated improve overall health and fitness</a:t>
            </a:r>
          </a:p>
          <a:p>
            <a:r>
              <a:rPr lang="en-US" sz="2800" dirty="0">
                <a:sym typeface="Wingdings" panose="05000000000000000000" pitchFamily="2" charset="2"/>
              </a:rPr>
              <a:t>Always refer to credible sources for information on               food and fitness </a:t>
            </a:r>
            <a:endParaRPr lang="en-US" sz="2800" dirty="0"/>
          </a:p>
          <a:p>
            <a:pPr lvl="1"/>
            <a:endParaRPr lang="en-US" sz="2600" dirty="0"/>
          </a:p>
          <a:p>
            <a:endParaRPr lang="en-US" sz="2800" dirty="0"/>
          </a:p>
        </p:txBody>
      </p:sp>
    </p:spTree>
    <p:extLst>
      <p:ext uri="{BB962C8B-B14F-4D97-AF65-F5344CB8AC3E}">
        <p14:creationId xmlns:p14="http://schemas.microsoft.com/office/powerpoint/2010/main" val="2864825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251678" y="1271589"/>
            <a:ext cx="10178322" cy="5043486"/>
          </a:xfrm>
        </p:spPr>
        <p:txBody>
          <a:bodyPr>
            <a:normAutofit fontScale="92500" lnSpcReduction="20000"/>
          </a:bodyPr>
          <a:lstStyle/>
          <a:p>
            <a:r>
              <a:rPr lang="en-US" dirty="0"/>
              <a:t>Mohr CR. Timing your pre- and post-workout nutrition. </a:t>
            </a:r>
            <a:r>
              <a:rPr lang="en-US" dirty="0" err="1"/>
              <a:t>EatRight</a:t>
            </a:r>
            <a:r>
              <a:rPr lang="en-US" dirty="0"/>
              <a:t> Website. Available from </a:t>
            </a:r>
            <a:r>
              <a:rPr lang="en-US" dirty="0">
                <a:hlinkClick r:id="rId3"/>
              </a:rPr>
              <a:t>http://www.eatright.org/resource/fitness/exercise/exercise-nutrition/timing-your-nutrition</a:t>
            </a:r>
            <a:r>
              <a:rPr lang="en-US" dirty="0"/>
              <a:t>. Published Feb 13, 2017. Accessed March 22, 2017.</a:t>
            </a:r>
          </a:p>
          <a:p>
            <a:r>
              <a:rPr lang="en-US" dirty="0"/>
              <a:t>McClees H. Foods to keep on hand for healthy pre-workout eats. One Green Planet Website. Available from </a:t>
            </a:r>
            <a:r>
              <a:rPr lang="en-US" dirty="0">
                <a:hlinkClick r:id="rId4"/>
              </a:rPr>
              <a:t>http://www.onegreenplanet.org/natural-health/clean-foods-to-keep-on-hand-for-healthy-pre-workout-eats/</a:t>
            </a:r>
            <a:r>
              <a:rPr lang="en-US" dirty="0"/>
              <a:t>. Published Dec 17, 2016. Accessed March 22, 2017. </a:t>
            </a:r>
          </a:p>
          <a:p>
            <a:r>
              <a:rPr lang="en-US" dirty="0"/>
              <a:t>Smith J. 20 foods that can ruin your workout. Shape.com Website. Available from </a:t>
            </a:r>
            <a:r>
              <a:rPr lang="en-US" dirty="0">
                <a:hlinkClick r:id="rId5"/>
              </a:rPr>
              <a:t>http://www.shape.com/healthy-eating/diet-tips/20-foods-can-ruin-your-workout</a:t>
            </a:r>
            <a:r>
              <a:rPr lang="en-US" dirty="0"/>
              <a:t>. Accessed March 22, 2017. </a:t>
            </a:r>
          </a:p>
          <a:p>
            <a:r>
              <a:rPr lang="en-US" dirty="0"/>
              <a:t>Pritchett K, Pritchett R. Chocolate milk: a post-exercise recovery beverage for endurance sports. </a:t>
            </a:r>
            <a:r>
              <a:rPr lang="en-US" i="1" dirty="0"/>
              <a:t>Med Sport Sci. </a:t>
            </a:r>
            <a:r>
              <a:rPr lang="en-US" dirty="0"/>
              <a:t>2012;59:127-134. </a:t>
            </a:r>
          </a:p>
          <a:p>
            <a:r>
              <a:rPr lang="en-US" dirty="0"/>
              <a:t>Jones T. 10 foods you should never eat after a workout. Life Hack Website. Available from </a:t>
            </a:r>
            <a:r>
              <a:rPr lang="en-US" dirty="0">
                <a:hlinkClick r:id="rId6"/>
              </a:rPr>
              <a:t>http://www.lifehack.org/articles/lifestyle/10-foods-you-should-never-eat-after-workout.html</a:t>
            </a:r>
            <a:r>
              <a:rPr lang="en-US" dirty="0"/>
              <a:t>. Accessed March 22, 2017. </a:t>
            </a:r>
          </a:p>
          <a:p>
            <a:r>
              <a:rPr lang="en-US" dirty="0"/>
              <a:t>Michaels J. Myth: Never eat before a workout. Jillian Michaels Website. Available from </a:t>
            </a:r>
            <a:r>
              <a:rPr lang="en-US" dirty="0">
                <a:hlinkClick r:id="rId7"/>
              </a:rPr>
              <a:t>https://www.jillianmichaels.com/blog/food-and-nutrition/myth-never-eat-workout</a:t>
            </a:r>
            <a:r>
              <a:rPr lang="en-US" dirty="0"/>
              <a:t>. Published Nov 11, 2015. Accessed March 22, 2017.</a:t>
            </a:r>
          </a:p>
          <a:p>
            <a:endParaRPr lang="en-US" dirty="0"/>
          </a:p>
        </p:txBody>
      </p:sp>
    </p:spTree>
    <p:extLst>
      <p:ext uri="{BB962C8B-B14F-4D97-AF65-F5344CB8AC3E}">
        <p14:creationId xmlns:p14="http://schemas.microsoft.com/office/powerpoint/2010/main" val="356039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 Carbohydrates </a:t>
            </a:r>
          </a:p>
        </p:txBody>
      </p:sp>
      <p:sp>
        <p:nvSpPr>
          <p:cNvPr id="3" name="Content Placeholder 2"/>
          <p:cNvSpPr>
            <a:spLocks noGrp="1"/>
          </p:cNvSpPr>
          <p:nvPr>
            <p:ph idx="1"/>
          </p:nvPr>
        </p:nvSpPr>
        <p:spPr>
          <a:xfrm>
            <a:off x="1251678" y="1498061"/>
            <a:ext cx="10178322" cy="4381532"/>
          </a:xfrm>
        </p:spPr>
        <p:txBody>
          <a:bodyPr/>
          <a:lstStyle/>
          <a:p>
            <a:pPr lvl="1"/>
            <a:r>
              <a:rPr lang="en-US" sz="3600" dirty="0">
                <a:solidFill>
                  <a:schemeClr val="tx1"/>
                </a:solidFill>
              </a:rPr>
              <a:t>Provides you with fiber to help you stay full </a:t>
            </a:r>
          </a:p>
          <a:p>
            <a:pPr lvl="1"/>
            <a:r>
              <a:rPr lang="en-US" sz="3600" dirty="0">
                <a:solidFill>
                  <a:schemeClr val="tx1"/>
                </a:solidFill>
              </a:rPr>
              <a:t>When glucose levels are low, a child may become sluggish, tired, groggy, or irritable </a:t>
            </a:r>
          </a:p>
          <a:p>
            <a:pPr lvl="1"/>
            <a:r>
              <a:rPr lang="en-US" sz="3600" dirty="0">
                <a:solidFill>
                  <a:schemeClr val="tx1"/>
                </a:solidFill>
              </a:rPr>
              <a:t>Lack of glucose or carbs can negatively impact athleticism and academics</a:t>
            </a:r>
          </a:p>
          <a:p>
            <a:endParaRPr lang="en-US" dirty="0"/>
          </a:p>
        </p:txBody>
      </p:sp>
    </p:spTree>
    <p:extLst>
      <p:ext uri="{BB962C8B-B14F-4D97-AF65-F5344CB8AC3E}">
        <p14:creationId xmlns:p14="http://schemas.microsoft.com/office/powerpoint/2010/main" val="388584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382385"/>
            <a:ext cx="10424507" cy="719584"/>
          </a:xfrm>
        </p:spPr>
        <p:txBody>
          <a:bodyPr>
            <a:normAutofit fontScale="90000"/>
          </a:bodyPr>
          <a:lstStyle/>
          <a:p>
            <a:r>
              <a:rPr lang="en-US" dirty="0"/>
              <a:t>What Counts as a Carbohydrate?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074" y="1101970"/>
            <a:ext cx="2340976" cy="23680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552" y="1101969"/>
            <a:ext cx="3446382" cy="34463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436" y="3855427"/>
            <a:ext cx="2466975" cy="18478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7649" y="4631713"/>
            <a:ext cx="2143125" cy="2143125"/>
          </a:xfrm>
          <a:prstGeom prst="rect">
            <a:avLst/>
          </a:prstGeom>
        </p:spPr>
      </p:pic>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107720" y="1140882"/>
            <a:ext cx="1743075" cy="2619375"/>
          </a:xfr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520" y="1350352"/>
            <a:ext cx="2847975" cy="16002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535" y="4790710"/>
            <a:ext cx="2476500" cy="1847850"/>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1073" y="4808330"/>
            <a:ext cx="2438400" cy="1828800"/>
          </a:xfrm>
          <a:prstGeom prst="rect">
            <a:avLst/>
          </a:prstGeom>
        </p:spPr>
      </p:pic>
    </p:spTree>
    <p:extLst>
      <p:ext uri="{BB962C8B-B14F-4D97-AF65-F5344CB8AC3E}">
        <p14:creationId xmlns:p14="http://schemas.microsoft.com/office/powerpoint/2010/main" val="163973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a carbohydrate choice?</a:t>
            </a:r>
          </a:p>
        </p:txBody>
      </p:sp>
      <p:sp>
        <p:nvSpPr>
          <p:cNvPr id="6" name="Text Placeholder 5"/>
          <p:cNvSpPr>
            <a:spLocks noGrp="1"/>
          </p:cNvSpPr>
          <p:nvPr>
            <p:ph type="body" idx="1"/>
          </p:nvPr>
        </p:nvSpPr>
        <p:spPr>
          <a:xfrm>
            <a:off x="1251678" y="2043953"/>
            <a:ext cx="4800600" cy="788209"/>
          </a:xfrm>
        </p:spPr>
        <p:txBody>
          <a:bodyPr/>
          <a:lstStyle/>
          <a:p>
            <a:r>
              <a:rPr lang="en-US" sz="2400" dirty="0"/>
              <a:t>Whole wheat/grain choices</a:t>
            </a:r>
          </a:p>
        </p:txBody>
      </p:sp>
      <p:sp>
        <p:nvSpPr>
          <p:cNvPr id="4" name="Content Placeholder 3"/>
          <p:cNvSpPr>
            <a:spLocks noGrp="1"/>
          </p:cNvSpPr>
          <p:nvPr>
            <p:ph sz="half" idx="2"/>
          </p:nvPr>
        </p:nvSpPr>
        <p:spPr>
          <a:xfrm>
            <a:off x="1257300" y="2909102"/>
            <a:ext cx="4800600" cy="3617204"/>
          </a:xfrm>
        </p:spPr>
        <p:txBody>
          <a:bodyPr/>
          <a:lstStyle/>
          <a:p>
            <a:r>
              <a:rPr lang="en-US" sz="2800" dirty="0"/>
              <a:t>Bread</a:t>
            </a:r>
          </a:p>
          <a:p>
            <a:r>
              <a:rPr lang="en-US" sz="2800" dirty="0"/>
              <a:t>Wraps</a:t>
            </a:r>
          </a:p>
          <a:p>
            <a:r>
              <a:rPr lang="en-US" sz="2800" dirty="0"/>
              <a:t>Oats</a:t>
            </a:r>
          </a:p>
          <a:p>
            <a:r>
              <a:rPr lang="en-US" sz="2800" dirty="0"/>
              <a:t>Pasta </a:t>
            </a:r>
          </a:p>
          <a:p>
            <a:r>
              <a:rPr lang="en-US" sz="2800" dirty="0"/>
              <a:t>Rice </a:t>
            </a:r>
          </a:p>
          <a:p>
            <a:r>
              <a:rPr lang="en-US" sz="2800" dirty="0"/>
              <a:t>Quinoa </a:t>
            </a:r>
          </a:p>
          <a:p>
            <a:endParaRPr lang="en-US" dirty="0"/>
          </a:p>
        </p:txBody>
      </p:sp>
      <p:sp>
        <p:nvSpPr>
          <p:cNvPr id="7" name="Text Placeholder 6"/>
          <p:cNvSpPr>
            <a:spLocks noGrp="1"/>
          </p:cNvSpPr>
          <p:nvPr>
            <p:ph type="body" sz="quarter" idx="3"/>
          </p:nvPr>
        </p:nvSpPr>
        <p:spPr>
          <a:xfrm>
            <a:off x="6633864" y="1874517"/>
            <a:ext cx="4800600" cy="632529"/>
          </a:xfrm>
        </p:spPr>
        <p:txBody>
          <a:bodyPr/>
          <a:lstStyle/>
          <a:p>
            <a:r>
              <a:rPr lang="en-US" sz="2400" dirty="0"/>
              <a:t>Other choices </a:t>
            </a:r>
          </a:p>
        </p:txBody>
      </p:sp>
      <p:sp>
        <p:nvSpPr>
          <p:cNvPr id="8" name="Content Placeholder 7"/>
          <p:cNvSpPr>
            <a:spLocks noGrp="1"/>
          </p:cNvSpPr>
          <p:nvPr>
            <p:ph sz="quarter" idx="4"/>
          </p:nvPr>
        </p:nvSpPr>
        <p:spPr>
          <a:xfrm>
            <a:off x="6633864" y="2507046"/>
            <a:ext cx="4800600" cy="4019260"/>
          </a:xfrm>
        </p:spPr>
        <p:txBody>
          <a:bodyPr>
            <a:noAutofit/>
          </a:bodyPr>
          <a:lstStyle/>
          <a:p>
            <a:r>
              <a:rPr lang="en-US" sz="2800" dirty="0"/>
              <a:t>Fruits </a:t>
            </a:r>
          </a:p>
          <a:p>
            <a:pPr lvl="1"/>
            <a:r>
              <a:rPr lang="en-US" sz="2000" dirty="0"/>
              <a:t>Bananas provide the most CHO</a:t>
            </a:r>
          </a:p>
          <a:p>
            <a:r>
              <a:rPr lang="en-US" sz="2800" dirty="0"/>
              <a:t>Vegetables (starchy)</a:t>
            </a:r>
          </a:p>
          <a:p>
            <a:pPr lvl="1"/>
            <a:r>
              <a:rPr lang="en-US" sz="2000" dirty="0"/>
              <a:t>Sweet potatoes, white potatoes, butternut squash, radishes, beets, corn </a:t>
            </a:r>
          </a:p>
          <a:p>
            <a:r>
              <a:rPr lang="en-US" sz="2800" dirty="0"/>
              <a:t>Dairy </a:t>
            </a:r>
          </a:p>
          <a:p>
            <a:pPr lvl="1"/>
            <a:r>
              <a:rPr lang="en-US" sz="2000" dirty="0"/>
              <a:t>Yogurt, milk, cheese</a:t>
            </a:r>
          </a:p>
          <a:p>
            <a:r>
              <a:rPr lang="en-US" sz="2800" dirty="0"/>
              <a:t>Sugar, candy, and honey </a:t>
            </a:r>
          </a:p>
        </p:txBody>
      </p:sp>
    </p:spTree>
    <p:extLst>
      <p:ext uri="{BB962C8B-B14F-4D97-AF65-F5344CB8AC3E}">
        <p14:creationId xmlns:p14="http://schemas.microsoft.com/office/powerpoint/2010/main" val="322722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617694" y="5773095"/>
            <a:ext cx="9108141" cy="806823"/>
          </a:xfrm>
        </p:spPr>
        <p:txBody>
          <a:bodyPr>
            <a:noAutofit/>
          </a:bodyPr>
          <a:lstStyle/>
          <a:p>
            <a:r>
              <a:rPr lang="en-US" sz="2800" dirty="0">
                <a:solidFill>
                  <a:schemeClr val="tx1"/>
                </a:solidFill>
              </a:rPr>
              <a:t>¼ of the plate should be grains, beans, or starchy vegetables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224" y="527257"/>
            <a:ext cx="5524349" cy="5030685"/>
          </a:xfrm>
          <a:prstGeom prst="rect">
            <a:avLst/>
          </a:prstGeom>
        </p:spPr>
      </p:pic>
    </p:spTree>
    <p:extLst>
      <p:ext uri="{BB962C8B-B14F-4D97-AF65-F5344CB8AC3E}">
        <p14:creationId xmlns:p14="http://schemas.microsoft.com/office/powerpoint/2010/main" val="415761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 and Sports</a:t>
            </a:r>
          </a:p>
        </p:txBody>
      </p:sp>
      <p:sp>
        <p:nvSpPr>
          <p:cNvPr id="3" name="Content Placeholder 2"/>
          <p:cNvSpPr>
            <a:spLocks noGrp="1"/>
          </p:cNvSpPr>
          <p:nvPr>
            <p:ph idx="1"/>
          </p:nvPr>
        </p:nvSpPr>
        <p:spPr>
          <a:xfrm>
            <a:off x="1251678" y="1128451"/>
            <a:ext cx="10178322" cy="5330756"/>
          </a:xfrm>
        </p:spPr>
        <p:txBody>
          <a:bodyPr>
            <a:normAutofit lnSpcReduction="10000"/>
          </a:bodyPr>
          <a:lstStyle/>
          <a:p>
            <a:r>
              <a:rPr lang="en-US" sz="2800" dirty="0"/>
              <a:t>Carbohydrates give you energy </a:t>
            </a:r>
          </a:p>
          <a:p>
            <a:pPr lvl="1"/>
            <a:r>
              <a:rPr lang="en-US" sz="2600" dirty="0"/>
              <a:t> </a:t>
            </a:r>
            <a:r>
              <a:rPr lang="en-US" sz="2400" dirty="0"/>
              <a:t>Without them you wouldn’t be able to run / be active for very long</a:t>
            </a:r>
          </a:p>
          <a:p>
            <a:r>
              <a:rPr lang="en-US" sz="2800" dirty="0"/>
              <a:t>When to eat carbs </a:t>
            </a:r>
          </a:p>
          <a:p>
            <a:pPr lvl="1"/>
            <a:r>
              <a:rPr lang="en-US" sz="2600" dirty="0"/>
              <a:t>Meal size – 4 to 6 hours before </a:t>
            </a:r>
          </a:p>
          <a:p>
            <a:pPr lvl="2"/>
            <a:r>
              <a:rPr lang="en-US" sz="2200" dirty="0"/>
              <a:t>Ex. Pasta with a salad, rice with broccoli and chicken, a peanut butter and jelly sandwich on </a:t>
            </a:r>
          </a:p>
          <a:p>
            <a:pPr lvl="1"/>
            <a:r>
              <a:rPr lang="en-US" sz="2800" dirty="0"/>
              <a:t> Snack size – 1 – 2 hours before</a:t>
            </a:r>
          </a:p>
          <a:p>
            <a:pPr lvl="2"/>
            <a:r>
              <a:rPr lang="en-US" sz="2400" dirty="0"/>
              <a:t>Ex. Banana with 1 tbsp. peanut butter, 4-6 peanut butter crackers, 6-8 oz. smoothie, a small yogurt with fruit or granola</a:t>
            </a:r>
          </a:p>
          <a:p>
            <a:pPr lvl="1"/>
            <a:r>
              <a:rPr lang="en-US" sz="2800" dirty="0"/>
              <a:t>Snack size – 30 to 60 minutes before </a:t>
            </a:r>
          </a:p>
          <a:p>
            <a:pPr lvl="2"/>
            <a:r>
              <a:rPr lang="en-US" sz="2400" dirty="0"/>
              <a:t>Any small fruit </a:t>
            </a:r>
          </a:p>
          <a:p>
            <a:pPr lvl="2"/>
            <a:endParaRPr lang="en-US" sz="2400" dirty="0"/>
          </a:p>
        </p:txBody>
      </p:sp>
    </p:spTree>
    <p:extLst>
      <p:ext uri="{BB962C8B-B14F-4D97-AF65-F5344CB8AC3E}">
        <p14:creationId xmlns:p14="http://schemas.microsoft.com/office/powerpoint/2010/main" val="4199899119"/>
      </p:ext>
    </p:extLst>
  </p:cSld>
  <p:clrMapOvr>
    <a:masterClrMapping/>
  </p:clrMapOvr>
</p:sld>
</file>

<file path=ppt/theme/theme1.xml><?xml version="1.0" encoding="utf-8"?>
<a:theme xmlns:a="http://schemas.openxmlformats.org/drawingml/2006/main" name="Badge">
  <a:themeElements>
    <a:clrScheme name="Custom 2">
      <a:dk1>
        <a:sysClr val="windowText" lastClr="000000"/>
      </a:dk1>
      <a:lt1>
        <a:sysClr val="window" lastClr="FFFFFF"/>
      </a:lt1>
      <a:dk2>
        <a:srgbClr val="0B082E"/>
      </a:dk2>
      <a:lt2>
        <a:srgbClr val="FFFFFF"/>
      </a:lt2>
      <a:accent1>
        <a:srgbClr val="493CDD"/>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TotalTime>
  <Words>2947</Words>
  <Application>Microsoft Office PowerPoint</Application>
  <PresentationFormat>Widescreen</PresentationFormat>
  <Paragraphs>321</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Narrow</vt:lpstr>
      <vt:lpstr>Calibri</vt:lpstr>
      <vt:lpstr>Gill Sans MT</vt:lpstr>
      <vt:lpstr>Impact</vt:lpstr>
      <vt:lpstr>Badge</vt:lpstr>
      <vt:lpstr>Healthy Habits for Student Athletes</vt:lpstr>
      <vt:lpstr>MY Plate </vt:lpstr>
      <vt:lpstr>All foods breakdown into three macronutrients</vt:lpstr>
      <vt:lpstr>The Basics – Carbohydrates  </vt:lpstr>
      <vt:lpstr>The Basics – Carbohydrates </vt:lpstr>
      <vt:lpstr>What Counts as a Carbohydrate?</vt:lpstr>
      <vt:lpstr>What counts as a carbohydrate choice?</vt:lpstr>
      <vt:lpstr>PowerPoint Presentation</vt:lpstr>
      <vt:lpstr>Carbohydrates and Sports</vt:lpstr>
      <vt:lpstr>The basics – Protein </vt:lpstr>
      <vt:lpstr>Can We name some protein sources</vt:lpstr>
      <vt:lpstr>What counts as a protein choice? </vt:lpstr>
      <vt:lpstr>PowerPoint Presentation</vt:lpstr>
      <vt:lpstr>Protein Supplements </vt:lpstr>
      <vt:lpstr>Recommendations from the American academy of pediatrics</vt:lpstr>
      <vt:lpstr>The basics – fats </vt:lpstr>
      <vt:lpstr>What counts as a fat choice?</vt:lpstr>
      <vt:lpstr>Which is better  to eat pre-workout</vt:lpstr>
      <vt:lpstr>Why not the turkey?</vt:lpstr>
      <vt:lpstr>Which is better  to eat pre-workout</vt:lpstr>
      <vt:lpstr>Why not the hummus?</vt:lpstr>
      <vt:lpstr>Which is better  to eat pre-workout</vt:lpstr>
      <vt:lpstr>Why not the eggs?</vt:lpstr>
      <vt:lpstr>Which is better  to eat post-workout</vt:lpstr>
      <vt:lpstr>Why not the gatorade?</vt:lpstr>
      <vt:lpstr>Which is better  to eat post-workout</vt:lpstr>
      <vt:lpstr>Why not the raw veggies?</vt:lpstr>
      <vt:lpstr>Which is better  to eat post-workout</vt:lpstr>
      <vt:lpstr>Why not the energy bar?</vt:lpstr>
      <vt:lpstr>Meal Planning for Student Athletes – When to eat?</vt:lpstr>
      <vt:lpstr>Meal Planning for Student Athletes – What to eat? </vt:lpstr>
      <vt:lpstr>PowerPoint Presentation</vt:lpstr>
      <vt:lpstr>Healthy habits – family meal time</vt:lpstr>
      <vt:lpstr>Healthy habits – family meal time</vt:lpstr>
      <vt:lpstr>Healthy habits – refer to myplate</vt:lpstr>
      <vt:lpstr>PowerPoint Presentation</vt:lpstr>
      <vt:lpstr>Nutrition During Practice and Games </vt:lpstr>
      <vt:lpstr>The Basics – Hydration </vt:lpstr>
      <vt:lpstr>Water needs </vt:lpstr>
      <vt:lpstr>PowerPoint Presentation</vt:lpstr>
      <vt:lpstr>PowerPoint Presentation</vt:lpstr>
      <vt:lpstr>PowerPoint Presentation</vt:lpstr>
      <vt:lpstr>Electrolyte beverage Recap </vt:lpstr>
      <vt:lpstr>Benefits of Regular physical activity</vt:lpstr>
      <vt:lpstr>Take home points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stephsass13@gmail.com</dc:creator>
  <cp:lastModifiedBy> </cp:lastModifiedBy>
  <cp:revision>67</cp:revision>
  <dcterms:created xsi:type="dcterms:W3CDTF">2017-03-22T14:00:26Z</dcterms:created>
  <dcterms:modified xsi:type="dcterms:W3CDTF">2019-03-18T20:48:52Z</dcterms:modified>
</cp:coreProperties>
</file>